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24" r:id="rId2"/>
    <p:sldId id="366" r:id="rId3"/>
    <p:sldId id="257" r:id="rId4"/>
    <p:sldId id="271" r:id="rId5"/>
    <p:sldId id="272" r:id="rId6"/>
    <p:sldId id="273" r:id="rId7"/>
    <p:sldId id="266" r:id="rId8"/>
    <p:sldId id="268" r:id="rId9"/>
    <p:sldId id="270" r:id="rId10"/>
    <p:sldId id="269" r:id="rId11"/>
    <p:sldId id="267" r:id="rId12"/>
    <p:sldId id="553" r:id="rId13"/>
    <p:sldId id="544" r:id="rId14"/>
    <p:sldId id="545" r:id="rId15"/>
    <p:sldId id="546" r:id="rId16"/>
    <p:sldId id="547" r:id="rId17"/>
    <p:sldId id="551" r:id="rId18"/>
    <p:sldId id="549" r:id="rId19"/>
    <p:sldId id="265" r:id="rId20"/>
    <p:sldId id="552" r:id="rId21"/>
    <p:sldId id="335" r:id="rId22"/>
    <p:sldId id="295" r:id="rId23"/>
    <p:sldId id="296" r:id="rId24"/>
    <p:sldId id="541" r:id="rId25"/>
    <p:sldId id="542" r:id="rId26"/>
    <p:sldId id="277" r:id="rId27"/>
    <p:sldId id="288" r:id="rId28"/>
    <p:sldId id="287" r:id="rId29"/>
    <p:sldId id="290" r:id="rId30"/>
    <p:sldId id="359" r:id="rId31"/>
    <p:sldId id="298" r:id="rId32"/>
    <p:sldId id="358" r:id="rId33"/>
    <p:sldId id="354" r:id="rId34"/>
    <p:sldId id="293" r:id="rId35"/>
    <p:sldId id="55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D629AA-C0D6-4CC7-B332-19EB02301464}">
          <p14:sldIdLst>
            <p14:sldId id="524"/>
            <p14:sldId id="366"/>
          </p14:sldIdLst>
        </p14:section>
        <p14:section name="L1: INTRODUCTION, HISTORY" id="{CD32F58D-8179-41F6-94CE-8FA808EBCB83}">
          <p14:sldIdLst>
            <p14:sldId id="257"/>
            <p14:sldId id="271"/>
            <p14:sldId id="272"/>
            <p14:sldId id="273"/>
            <p14:sldId id="266"/>
            <p14:sldId id="268"/>
            <p14:sldId id="270"/>
            <p14:sldId id="269"/>
            <p14:sldId id="267"/>
            <p14:sldId id="553"/>
            <p14:sldId id="544"/>
            <p14:sldId id="545"/>
            <p14:sldId id="546"/>
            <p14:sldId id="547"/>
            <p14:sldId id="551"/>
            <p14:sldId id="549"/>
            <p14:sldId id="265"/>
            <p14:sldId id="552"/>
          </p14:sldIdLst>
        </p14:section>
        <p14:section name="L2: BONDING, CLASSIFICATION" id="{76791839-C655-4883-8030-574C871D8D0E}">
          <p14:sldIdLst>
            <p14:sldId id="335"/>
            <p14:sldId id="295"/>
            <p14:sldId id="296"/>
            <p14:sldId id="541"/>
            <p14:sldId id="542"/>
            <p14:sldId id="277"/>
            <p14:sldId id="288"/>
            <p14:sldId id="287"/>
            <p14:sldId id="290"/>
            <p14:sldId id="359"/>
            <p14:sldId id="298"/>
            <p14:sldId id="358"/>
            <p14:sldId id="354"/>
            <p14:sldId id="293"/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32D45-C945-4CBE-8AE5-44AE9084773B}" type="datetimeFigureOut">
              <a:rPr lang="en-GB" smtClean="0"/>
              <a:t>11/02/2021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C4654-852D-4CAA-99E8-E50F09EE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1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92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171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38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8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824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867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920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100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229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51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47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8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010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595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130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03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184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495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474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58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521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2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459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484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970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81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986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460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57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52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078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36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1A1B-64E6-4253-B898-FC17E539CB81}" type="datetime1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7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838-D03B-45F5-9D71-3F7A220D7592}" type="datetime1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333A-D4CD-42E1-9177-CB720D169C15}" type="datetime1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58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BB91-D2E2-4A2C-AC60-BED58CBCC39E}" type="datetime1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17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A832-C193-4B80-BD70-90819D30168B}" type="datetime1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16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E937-0C83-4204-8077-4BFBE965750E}" type="datetime1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83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BE91-5BBE-4B6B-B6C7-7241C87C7827}" type="datetime1">
              <a:rPr lang="en-GB" smtClean="0"/>
              <a:t>11/02/2021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35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34FD1-D2FA-4CE3-97C6-CB0B700C784F}" type="datetime1">
              <a:rPr lang="en-GB" smtClean="0"/>
              <a:t>11/02/2021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38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0690-53FB-4A5D-9C2D-A9680D15B34F}" type="datetime1">
              <a:rPr lang="en-GB" smtClean="0"/>
              <a:t>11/02/2021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6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99D6-320D-463B-9C95-1BDB79D2D890}" type="datetime1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2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8F7B-4B83-4598-B322-A9162FCD7311}" type="datetime1">
              <a:rPr lang="en-GB" smtClean="0"/>
              <a:t>11/02/2021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05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76AA9-1D8C-4584-947C-AB6D55BA5036}" type="datetime1">
              <a:rPr lang="en-GB" smtClean="0"/>
              <a:t>11/02/2021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23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5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7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7.png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2.jp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20.emf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6.png"/><Relationship Id="rId11" Type="http://schemas.openxmlformats.org/officeDocument/2006/relationships/image" Target="../media/image23.emf"/><Relationship Id="rId5" Type="http://schemas.openxmlformats.org/officeDocument/2006/relationships/image" Target="../media/image2.jpg"/><Relationship Id="rId1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9.emf"/><Relationship Id="rId1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emf"/><Relationship Id="rId12" Type="http://schemas.openxmlformats.org/officeDocument/2006/relationships/image" Target="../media/image3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3.emf"/><Relationship Id="rId11" Type="http://schemas.openxmlformats.org/officeDocument/2006/relationships/image" Target="../media/image27.emf"/><Relationship Id="rId5" Type="http://schemas.openxmlformats.org/officeDocument/2006/relationships/image" Target="../media/image2.jpg"/><Relationship Id="rId10" Type="http://schemas.openxmlformats.org/officeDocument/2006/relationships/image" Target="../media/image26.emf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31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2.jp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2.jp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36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2.jp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6" Type="http://schemas.openxmlformats.org/officeDocument/2006/relationships/image" Target="../media/image39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2.jp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4.jpe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8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1.png"/><Relationship Id="rId5" Type="http://schemas.openxmlformats.org/officeDocument/2006/relationships/image" Target="../media/image2.jp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712" y="1064713"/>
            <a:ext cx="9995508" cy="2537324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prstClr val="black"/>
                </a:solidFill>
                <a:latin typeface="Calibri" panose="020F0502020204030204"/>
              </a:rPr>
              <a:t>CHM 103</a:t>
            </a:r>
            <a:r>
              <a:rPr lang="en-GB" b="1" dirty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O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RGANIC </a:t>
            </a: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CHEMSTRY 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lang="en-GB" sz="7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712" y="3602037"/>
            <a:ext cx="9995508" cy="2623399"/>
          </a:xfrm>
        </p:spPr>
        <p:txBody>
          <a:bodyPr>
            <a:normAutofit fontScale="85000" lnSpcReduction="20000"/>
          </a:bodyPr>
          <a:lstStyle/>
          <a:p>
            <a:endParaRPr lang="en-GB" dirty="0" smtClean="0"/>
          </a:p>
          <a:p>
            <a:r>
              <a:rPr lang="en-GB" sz="2200" dirty="0" smtClean="0"/>
              <a:t>Department of Chemical Sciences</a:t>
            </a:r>
          </a:p>
          <a:p>
            <a:r>
              <a:rPr lang="en-GB" sz="2200" dirty="0" smtClean="0"/>
              <a:t>Faculty of Science and Technology</a:t>
            </a:r>
          </a:p>
          <a:p>
            <a:r>
              <a:rPr lang="en-GB" sz="2200" dirty="0" smtClean="0"/>
              <a:t>Bingham University, </a:t>
            </a:r>
            <a:r>
              <a:rPr lang="en-GB" sz="2200" dirty="0" err="1" smtClean="0"/>
              <a:t>Karu</a:t>
            </a:r>
            <a:endParaRPr lang="en-GB" sz="2200" dirty="0" smtClean="0"/>
          </a:p>
          <a:p>
            <a:endParaRPr lang="en-GB" sz="2800" dirty="0" smtClean="0"/>
          </a:p>
          <a:p>
            <a:r>
              <a:rPr lang="en-GB" sz="2600" b="1" dirty="0" smtClean="0"/>
              <a:t>Course Lecturer: Joseph C. </a:t>
            </a:r>
            <a:r>
              <a:rPr lang="en-GB" sz="2600" b="1" dirty="0" err="1" smtClean="0"/>
              <a:t>Oguegbulu</a:t>
            </a:r>
            <a:endParaRPr lang="en-GB" sz="2600" b="1" dirty="0" smtClean="0"/>
          </a:p>
          <a:p>
            <a:r>
              <a:rPr lang="en-GB" sz="3400" b="1" dirty="0" smtClean="0"/>
              <a:t>Joseph.oguegbulu@binghamuni.edu.ng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</a:t>
            </a:fld>
            <a:endParaRPr lang="en-GB"/>
          </a:p>
        </p:txBody>
      </p:sp>
      <p:pic>
        <p:nvPicPr>
          <p:cNvPr id="10" name="Intr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BIOMOLECULES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81164" cy="4351338"/>
          </a:xfrm>
        </p:spPr>
        <p:txBody>
          <a:bodyPr>
            <a:noAutofit/>
          </a:bodyPr>
          <a:lstStyle/>
          <a:p>
            <a:r>
              <a:rPr lang="en-GB" sz="3200" dirty="0" smtClean="0"/>
              <a:t>They are macromolecules (very large molecules) found in nature and biological systems</a:t>
            </a:r>
          </a:p>
          <a:p>
            <a:endParaRPr lang="en-GB" sz="1800" dirty="0" smtClean="0"/>
          </a:p>
          <a:p>
            <a:r>
              <a:rPr lang="en-GB" sz="3200" dirty="0" smtClean="0"/>
              <a:t>Sometimes called Biopolymers when made up of monomer units</a:t>
            </a:r>
          </a:p>
          <a:p>
            <a:pPr lvl="1"/>
            <a:r>
              <a:rPr lang="en-GB" sz="2800" dirty="0" smtClean="0"/>
              <a:t>Proteins 		&lt;==	amino acids</a:t>
            </a:r>
          </a:p>
          <a:p>
            <a:pPr lvl="1"/>
            <a:r>
              <a:rPr lang="en-GB" sz="2800" dirty="0" err="1" smtClean="0"/>
              <a:t>Cabohydrates</a:t>
            </a:r>
            <a:r>
              <a:rPr lang="en-GB" sz="2800" dirty="0"/>
              <a:t> </a:t>
            </a:r>
            <a:r>
              <a:rPr lang="en-GB" sz="2800" dirty="0" smtClean="0"/>
              <a:t>(sugars) &lt;==	</a:t>
            </a:r>
            <a:r>
              <a:rPr lang="en-GB" sz="2800" dirty="0" err="1" smtClean="0"/>
              <a:t>monosacharides</a:t>
            </a:r>
            <a:endParaRPr lang="en-GB" sz="2800" dirty="0" smtClean="0"/>
          </a:p>
          <a:p>
            <a:pPr lvl="1"/>
            <a:r>
              <a:rPr lang="en-GB" sz="2800" dirty="0" smtClean="0"/>
              <a:t>Nucleic acids		&lt;==	single DNA, RNA units</a:t>
            </a:r>
          </a:p>
          <a:p>
            <a:pPr lvl="1"/>
            <a:r>
              <a:rPr lang="en-GB" sz="2800" dirty="0" smtClean="0"/>
              <a:t>Lipids			&lt;==	NOT POLYMERS</a:t>
            </a:r>
            <a:endParaRPr lang="en-GB" sz="3200" dirty="0"/>
          </a:p>
          <a:p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364" y="1213006"/>
            <a:ext cx="2143125" cy="2143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364" y="3712107"/>
            <a:ext cx="2721720" cy="22882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52184" y="282263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Monomer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734194" y="5942568"/>
            <a:ext cx="97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Polymer</a:t>
            </a:r>
            <a:endParaRPr lang="en-GB" b="1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9911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WHY IS CARBON SO SPECIAL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GB" sz="3200" b="1" dirty="0" smtClean="0"/>
              <a:t>Catenation: </a:t>
            </a:r>
            <a:r>
              <a:rPr lang="en-GB" sz="3200" dirty="0" smtClean="0"/>
              <a:t>Ability to form long carbon to carbon chains. C-C-C-C-C-C. </a:t>
            </a:r>
            <a:r>
              <a:rPr lang="en-GB" sz="2800" dirty="0" smtClean="0"/>
              <a:t>Have you ever seen N-N-N-N-N- or O-O-O-O-O? </a:t>
            </a:r>
            <a:r>
              <a:rPr lang="en-GB" sz="2800" b="1" dirty="0" smtClean="0"/>
              <a:t>NO</a:t>
            </a:r>
          </a:p>
          <a:p>
            <a:pPr lvl="0"/>
            <a:r>
              <a:rPr lang="en-GB" sz="3200" b="1" dirty="0" smtClean="0"/>
              <a:t>Strength of the Carbon to Carbon bond</a:t>
            </a:r>
          </a:p>
          <a:p>
            <a:pPr lvl="1"/>
            <a:r>
              <a:rPr lang="en-GB" sz="2800" dirty="0" smtClean="0"/>
              <a:t>C-C = 350 KJ/</a:t>
            </a:r>
            <a:r>
              <a:rPr lang="en-GB" sz="2800" dirty="0" err="1" smtClean="0"/>
              <a:t>mol</a:t>
            </a:r>
            <a:r>
              <a:rPr lang="en-GB" sz="2800" dirty="0" smtClean="0"/>
              <a:t>, N-N =160 KJ/</a:t>
            </a:r>
            <a:r>
              <a:rPr lang="en-GB" sz="2800" dirty="0" err="1" smtClean="0"/>
              <a:t>mol</a:t>
            </a:r>
            <a:r>
              <a:rPr lang="en-GB" sz="2800" dirty="0" smtClean="0"/>
              <a:t>, O-O = 150 KJ/</a:t>
            </a:r>
            <a:r>
              <a:rPr lang="en-GB" sz="2800" dirty="0" err="1" smtClean="0"/>
              <a:t>mol</a:t>
            </a:r>
            <a:endParaRPr lang="en-GB" sz="2800" dirty="0" smtClean="0"/>
          </a:p>
          <a:p>
            <a:pPr lvl="0"/>
            <a:r>
              <a:rPr lang="en-GB" sz="3200" b="1" dirty="0" smtClean="0"/>
              <a:t>Ability to fully utilise its valence electrons</a:t>
            </a:r>
          </a:p>
          <a:p>
            <a:pPr lvl="1"/>
            <a:r>
              <a:rPr lang="en-GB" sz="2800" dirty="0" smtClean="0"/>
              <a:t>Valence electrons are outermost electrons </a:t>
            </a:r>
          </a:p>
          <a:p>
            <a:pPr lvl="1"/>
            <a:r>
              <a:rPr lang="en-GB" sz="2800" dirty="0" smtClean="0"/>
              <a:t>E.g. O has 6, but uses 2, N has 5, uses 3, C has 4, uses 4</a:t>
            </a:r>
          </a:p>
          <a:p>
            <a:pPr lvl="0"/>
            <a:r>
              <a:rPr lang="en-GB" sz="3200" b="1" dirty="0" smtClean="0"/>
              <a:t>Different Degrees of Unsaturation</a:t>
            </a:r>
            <a:r>
              <a:rPr lang="en-GB" sz="3200" dirty="0" smtClean="0"/>
              <a:t>; C-C (Saturated); </a:t>
            </a:r>
          </a:p>
          <a:p>
            <a:pPr marL="0" lvl="0" indent="0">
              <a:buNone/>
            </a:pPr>
            <a:r>
              <a:rPr lang="en-GB" sz="3200" dirty="0" smtClean="0"/>
              <a:t>C=C and </a:t>
            </a:r>
            <a:r>
              <a:rPr lang="en-GB" sz="3200" dirty="0"/>
              <a:t>C</a:t>
            </a:r>
            <a:r>
              <a:rPr lang="en-GB" sz="3200" u="sng" dirty="0"/>
              <a:t>=</a:t>
            </a:r>
            <a:r>
              <a:rPr lang="en-GB" sz="3200" dirty="0"/>
              <a:t>C </a:t>
            </a:r>
            <a:r>
              <a:rPr lang="en-GB" sz="3200" dirty="0" smtClean="0"/>
              <a:t>(unsaturated)</a:t>
            </a:r>
          </a:p>
          <a:p>
            <a:pPr lvl="0"/>
            <a:endParaRPr lang="en-GB" sz="3200" dirty="0" smtClean="0"/>
          </a:p>
          <a:p>
            <a:pPr lvl="0"/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482" y="3702934"/>
            <a:ext cx="3036518" cy="1180868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smtClean="0">
                <a:latin typeface="Comic Sans MS" panose="030F0702030302020204" pitchFamily="66" charset="0"/>
              </a:rPr>
              <a:t>QUESTIONS</a:t>
            </a:r>
            <a:r>
              <a:rPr lang="en-GB" sz="3200" b="1" dirty="0">
                <a:latin typeface="Comic Sans MS" panose="030F0702030302020204" pitchFamily="66" charset="0"/>
              </a:rPr>
              <a:t>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1" y="2645233"/>
            <a:ext cx="7908497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CLASSIFICATION OF ORGANIC COMPOUNDS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033591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3200" dirty="0" smtClean="0"/>
              <a:t>Organic compounds </a:t>
            </a:r>
            <a:r>
              <a:rPr lang="en-GB" sz="3200" dirty="0" smtClean="0"/>
              <a:t>can be g</a:t>
            </a:r>
            <a:r>
              <a:rPr lang="en-GB" sz="3200" dirty="0" smtClean="0"/>
              <a:t>enerally</a:t>
            </a:r>
            <a:r>
              <a:rPr lang="en-GB" sz="3600" dirty="0" smtClean="0"/>
              <a:t> </a:t>
            </a:r>
            <a:r>
              <a:rPr lang="en-GB" sz="3600" dirty="0" smtClean="0"/>
              <a:t>classified as…</a:t>
            </a:r>
          </a:p>
          <a:p>
            <a:pPr algn="just"/>
            <a:r>
              <a:rPr lang="en-GB" sz="3200" b="1" dirty="0" smtClean="0"/>
              <a:t>HYDROCARBONS &amp;</a:t>
            </a:r>
          </a:p>
          <a:p>
            <a:pPr algn="just"/>
            <a:r>
              <a:rPr lang="en-GB" sz="3200" b="1" dirty="0" smtClean="0"/>
              <a:t>NON- HDROCARBONS</a:t>
            </a:r>
          </a:p>
          <a:p>
            <a:pPr algn="just"/>
            <a:endParaRPr lang="en-GB" sz="3200" b="1" dirty="0" smtClean="0"/>
          </a:p>
          <a:p>
            <a:pPr marL="0" indent="0" algn="just">
              <a:buNone/>
            </a:pPr>
            <a:r>
              <a:rPr lang="en-GB" sz="3200" dirty="0" smtClean="0"/>
              <a:t>Hydrocarbons: C</a:t>
            </a:r>
            <a:r>
              <a:rPr lang="en-GB" sz="2800" dirty="0" smtClean="0"/>
              <a:t>ontaining only C </a:t>
            </a:r>
            <a:r>
              <a:rPr lang="en-GB" sz="2800" dirty="0" smtClean="0"/>
              <a:t>and H</a:t>
            </a:r>
          </a:p>
          <a:p>
            <a:pPr marL="0" indent="0" algn="just">
              <a:buNone/>
            </a:pPr>
            <a:r>
              <a:rPr lang="en-GB" sz="3200" dirty="0" smtClean="0"/>
              <a:t>Non-Hydrocarbons: </a:t>
            </a:r>
            <a:r>
              <a:rPr lang="en-GB" sz="2800" dirty="0" smtClean="0"/>
              <a:t>Any </a:t>
            </a:r>
            <a:r>
              <a:rPr lang="en-GB" sz="2800" dirty="0" smtClean="0"/>
              <a:t>organic compounds containing N, O, S, </a:t>
            </a:r>
            <a:r>
              <a:rPr lang="en-GB" sz="2800" dirty="0" err="1" smtClean="0"/>
              <a:t>Cl</a:t>
            </a:r>
            <a:r>
              <a:rPr lang="en-GB" sz="2800" dirty="0" smtClean="0"/>
              <a:t>, Br, F, </a:t>
            </a:r>
            <a:r>
              <a:rPr lang="en-GB" sz="2800" i="1" dirty="0" smtClean="0"/>
              <a:t>(heteroatoms)</a:t>
            </a:r>
            <a:endParaRPr lang="en-GB" sz="2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681" y="4659682"/>
            <a:ext cx="3373401" cy="1517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01" y="1528175"/>
            <a:ext cx="3504381" cy="1343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973" y="3006493"/>
            <a:ext cx="1227835" cy="138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32" y="365125"/>
            <a:ext cx="8241644" cy="599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HYDROCARBONS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3564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3200" dirty="0" smtClean="0"/>
              <a:t>Broadly classified as….</a:t>
            </a:r>
          </a:p>
          <a:p>
            <a:pPr algn="just"/>
            <a:endParaRPr lang="en-GB" sz="3200" dirty="0"/>
          </a:p>
          <a:p>
            <a:pPr algn="just"/>
            <a:r>
              <a:rPr lang="en-GB" sz="3200" b="1" dirty="0" smtClean="0"/>
              <a:t>ALIPHATIC</a:t>
            </a:r>
          </a:p>
          <a:p>
            <a:pPr algn="just"/>
            <a:endParaRPr lang="en-GB" sz="3200" b="1" dirty="0"/>
          </a:p>
          <a:p>
            <a:pPr algn="just"/>
            <a:r>
              <a:rPr lang="en-GB" sz="3200" b="1" dirty="0" smtClean="0"/>
              <a:t>AROMATIC</a:t>
            </a:r>
          </a:p>
          <a:p>
            <a:pPr algn="just"/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60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TUTORIAL II: Classification of Org </a:t>
            </a:r>
            <a:r>
              <a:rPr lang="en-GB" b="1" dirty="0" err="1" smtClean="0">
                <a:latin typeface="+mn-lt"/>
              </a:rPr>
              <a:t>Cmpds</a:t>
            </a:r>
            <a:r>
              <a:rPr lang="en-GB" b="1" dirty="0" smtClean="0">
                <a:latin typeface="+mn-lt"/>
              </a:rPr>
              <a:t> 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b="1" dirty="0" smtClean="0">
                <a:latin typeface="Comic Sans MS" panose="030F0702030302020204" pitchFamily="66" charset="0"/>
              </a:rPr>
              <a:t>Q4:</a:t>
            </a:r>
            <a:r>
              <a:rPr lang="en-GB" sz="3200" dirty="0" smtClean="0">
                <a:latin typeface="Comic Sans MS" panose="030F0702030302020204" pitchFamily="66" charset="0"/>
              </a:rPr>
              <a:t>How would you classify the following compounds?</a:t>
            </a:r>
            <a:endParaRPr lang="en-GB" sz="44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277" y="4575060"/>
            <a:ext cx="1676949" cy="1736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163" y="4513858"/>
            <a:ext cx="2543175" cy="1797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702" y="2579307"/>
            <a:ext cx="3036518" cy="11808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579307"/>
            <a:ext cx="2905539" cy="13068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52" y="2579307"/>
            <a:ext cx="1801894" cy="13635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8338" y="4719738"/>
            <a:ext cx="2376596" cy="10923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4244" y="2579307"/>
            <a:ext cx="1227835" cy="13867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6598" y="4572605"/>
            <a:ext cx="1209930" cy="13665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9308" y="4609962"/>
            <a:ext cx="1679163" cy="12918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26561" y="361978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32751" y="244437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4174244" y="244437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B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027544" y="24443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</a:t>
            </a:r>
            <a:endParaRPr lang="en-GB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648523" y="593401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593913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E</a:t>
            </a:r>
            <a:endParaRPr lang="en-GB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84363" y="457260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G</a:t>
            </a:r>
            <a:endParaRPr lang="en-GB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829925" y="4572605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</a:t>
            </a:r>
            <a:endParaRPr lang="en-GB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286750" y="457260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H</a:t>
            </a:r>
            <a:endParaRPr lang="en-GB" b="1" dirty="0"/>
          </a:p>
        </p:txBody>
      </p:sp>
      <p:pic>
        <p:nvPicPr>
          <p:cNvPr id="2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4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75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WHAT MAKES A COMPOUND AROMATIC?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GB" sz="3200" dirty="0"/>
              <a:t>Compound must be </a:t>
            </a:r>
            <a:r>
              <a:rPr lang="en-GB" sz="3200" b="1" i="1" dirty="0" smtClean="0"/>
              <a:t>cyclic</a:t>
            </a:r>
          </a:p>
          <a:p>
            <a:pPr lvl="0"/>
            <a:endParaRPr lang="en-GB" sz="1000" b="1" dirty="0"/>
          </a:p>
          <a:p>
            <a:r>
              <a:rPr lang="en-GB" sz="3200" dirty="0"/>
              <a:t>Compound must have a </a:t>
            </a:r>
            <a:r>
              <a:rPr lang="en-GB" sz="3200" b="1" i="1" dirty="0" smtClean="0"/>
              <a:t>system of conjugated </a:t>
            </a:r>
            <a:r>
              <a:rPr lang="en-GB" sz="3200" b="1" i="1" dirty="0"/>
              <a:t>double </a:t>
            </a:r>
            <a:r>
              <a:rPr lang="en-GB" sz="3200" b="1" i="1" dirty="0" smtClean="0"/>
              <a:t>bonds</a:t>
            </a:r>
          </a:p>
          <a:p>
            <a:pPr lvl="1"/>
            <a:r>
              <a:rPr lang="en-GB" sz="2800" dirty="0" smtClean="0"/>
              <a:t>Double-single-double-single-double-single…</a:t>
            </a:r>
            <a:endParaRPr lang="en-GB" sz="2800" dirty="0"/>
          </a:p>
          <a:p>
            <a:pPr lvl="0"/>
            <a:r>
              <a:rPr lang="en-GB" sz="3200" dirty="0" smtClean="0"/>
              <a:t>Compound must obey </a:t>
            </a:r>
            <a:r>
              <a:rPr lang="en-GB" sz="3200" b="1" i="1" dirty="0" err="1" smtClean="0"/>
              <a:t>Huckel’s</a:t>
            </a:r>
            <a:r>
              <a:rPr lang="en-GB" sz="3200" b="1" i="1" dirty="0" smtClean="0"/>
              <a:t> rule</a:t>
            </a:r>
            <a:endParaRPr lang="en-GB" sz="3200" b="1" dirty="0" smtClean="0"/>
          </a:p>
          <a:p>
            <a:pPr lvl="1"/>
            <a:r>
              <a:rPr lang="en-GB" sz="2800" dirty="0" smtClean="0"/>
              <a:t>i.e. </a:t>
            </a:r>
            <a:r>
              <a:rPr lang="en-GB" sz="2800" dirty="0"/>
              <a:t>T</a:t>
            </a:r>
            <a:r>
              <a:rPr lang="en-GB" sz="2800" dirty="0" smtClean="0"/>
              <a:t>he number of pi-electrons in the molecule must = </a:t>
            </a:r>
            <a:r>
              <a:rPr lang="en-GB" sz="2800" b="1" dirty="0" smtClean="0"/>
              <a:t>4n </a:t>
            </a:r>
            <a:r>
              <a:rPr lang="en-GB" sz="2800" b="1" dirty="0"/>
              <a:t>+ </a:t>
            </a:r>
            <a:r>
              <a:rPr lang="en-GB" sz="2800" b="1" dirty="0" smtClean="0"/>
              <a:t>2</a:t>
            </a:r>
          </a:p>
          <a:p>
            <a:pPr lvl="1"/>
            <a:r>
              <a:rPr lang="en-GB" sz="2800" dirty="0" smtClean="0"/>
              <a:t>Where </a:t>
            </a:r>
            <a:r>
              <a:rPr lang="en-GB" sz="2800" dirty="0"/>
              <a:t>‘n’ is any integer, </a:t>
            </a:r>
            <a:r>
              <a:rPr lang="en-GB" sz="2800" dirty="0" smtClean="0"/>
              <a:t>1,2,3,4,5,6……… </a:t>
            </a:r>
          </a:p>
          <a:p>
            <a:pPr lvl="1"/>
            <a:r>
              <a:rPr lang="en-GB" sz="2800" dirty="0" smtClean="0"/>
              <a:t>Simply put; </a:t>
            </a:r>
            <a:r>
              <a:rPr lang="en-GB" sz="2800" b="1" dirty="0" smtClean="0"/>
              <a:t>aromatic </a:t>
            </a:r>
            <a:r>
              <a:rPr lang="en-GB" sz="2800" b="1" dirty="0" err="1" smtClean="0"/>
              <a:t>cmpds</a:t>
            </a:r>
            <a:r>
              <a:rPr lang="en-GB" sz="2800" b="1" dirty="0" smtClean="0"/>
              <a:t> have 6 </a:t>
            </a:r>
            <a:r>
              <a:rPr lang="en-GB" sz="2800" b="1" dirty="0"/>
              <a:t>or 10 or 14 or </a:t>
            </a:r>
            <a:r>
              <a:rPr lang="en-GB" sz="2800" b="1" dirty="0" smtClean="0"/>
              <a:t>18…etc</a:t>
            </a:r>
            <a:r>
              <a:rPr lang="en-GB" sz="2800" b="1" dirty="0"/>
              <a:t>. </a:t>
            </a:r>
            <a:r>
              <a:rPr lang="en-GB" sz="2800" b="1" dirty="0" smtClean="0"/>
              <a:t>pi - e</a:t>
            </a:r>
            <a:r>
              <a:rPr lang="en-GB" sz="2800" b="1" baseline="30000" dirty="0" smtClean="0"/>
              <a:t>-</a:t>
            </a:r>
          </a:p>
          <a:p>
            <a:pPr lvl="1"/>
            <a:endParaRPr lang="en-GB" sz="1000" dirty="0" smtClean="0"/>
          </a:p>
          <a:p>
            <a:pPr lvl="0"/>
            <a:r>
              <a:rPr lang="en-GB" sz="3200" i="1" dirty="0" smtClean="0"/>
              <a:t>The </a:t>
            </a:r>
            <a:r>
              <a:rPr lang="en-GB" sz="3200" i="1" dirty="0"/>
              <a:t>atoms must be </a:t>
            </a:r>
            <a:r>
              <a:rPr lang="en-GB" sz="3200" i="1" dirty="0" smtClean="0"/>
              <a:t>co-planar</a:t>
            </a:r>
            <a:r>
              <a:rPr lang="en-GB" sz="3200" i="1" dirty="0"/>
              <a:t>: i.e. must be on one </a:t>
            </a:r>
            <a:r>
              <a:rPr lang="en-GB" sz="3200" i="1" dirty="0" smtClean="0"/>
              <a:t>plane</a:t>
            </a:r>
            <a:endParaRPr lang="en-GB" sz="3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157908" y="1386149"/>
            <a:ext cx="2317656" cy="10652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845147" y="3089446"/>
            <a:ext cx="943177" cy="1065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624411" y="1386148"/>
            <a:ext cx="943177" cy="1065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0541991" y="3089446"/>
            <a:ext cx="1384665" cy="10652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6448" y="3089446"/>
            <a:ext cx="1645543" cy="1065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9726" y="1373794"/>
            <a:ext cx="1725814" cy="1065249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6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501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smtClean="0">
                <a:latin typeface="Comic Sans MS" panose="030F0702030302020204" pitchFamily="66" charset="0"/>
              </a:rPr>
              <a:t>QUESTIONS</a:t>
            </a:r>
            <a:r>
              <a:rPr lang="en-GB" sz="3200" b="1" dirty="0">
                <a:latin typeface="Comic Sans MS" panose="030F0702030302020204" pitchFamily="66" charset="0"/>
              </a:rPr>
              <a:t>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1" y="2645233"/>
            <a:ext cx="7908497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CONDITIONS FOR AROMATICITY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Q5</a:t>
            </a:r>
          </a:p>
          <a:p>
            <a:r>
              <a:rPr lang="en-GB" b="1" dirty="0" smtClean="0">
                <a:latin typeface="Comic Sans MS" panose="030F0702030302020204" pitchFamily="66" charset="0"/>
              </a:rPr>
              <a:t>Which of these compounds would NOT be aromatic?</a:t>
            </a:r>
          </a:p>
          <a:p>
            <a:r>
              <a:rPr lang="en-GB" b="1" dirty="0" smtClean="0">
                <a:latin typeface="Comic Sans MS" panose="030F0702030302020204" pitchFamily="66" charset="0"/>
              </a:rPr>
              <a:t>Give reasons</a:t>
            </a:r>
            <a:endParaRPr lang="en-GB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267892" y="4001294"/>
            <a:ext cx="1637342" cy="12596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180" y="4001294"/>
            <a:ext cx="1600666" cy="12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Comic Sans MS" panose="030F0702030302020204" pitchFamily="66" charset="0"/>
              </a:rPr>
              <a:t>FLASHBACK</a:t>
            </a:r>
            <a:endParaRPr lang="en-GB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 smtClean="0"/>
              <a:t>Refresh your memory…</a:t>
            </a:r>
          </a:p>
          <a:p>
            <a:r>
              <a:rPr lang="en-GB" sz="3200" dirty="0" smtClean="0"/>
              <a:t>Element, atom, molecule, ion</a:t>
            </a:r>
          </a:p>
          <a:p>
            <a:r>
              <a:rPr lang="en-GB" sz="3200" dirty="0" smtClean="0"/>
              <a:t>Neutrons, protons, electrons</a:t>
            </a:r>
          </a:p>
          <a:p>
            <a:r>
              <a:rPr lang="en-GB" sz="3200" dirty="0" smtClean="0"/>
              <a:t>Atomic number, mass number</a:t>
            </a:r>
          </a:p>
          <a:p>
            <a:r>
              <a:rPr lang="en-GB" sz="3200" dirty="0" smtClean="0"/>
              <a:t>Bonding</a:t>
            </a:r>
          </a:p>
          <a:p>
            <a:r>
              <a:rPr lang="en-GB" sz="3200" dirty="0" smtClean="0"/>
              <a:t>Functional groups</a:t>
            </a:r>
          </a:p>
          <a:p>
            <a:r>
              <a:rPr lang="en-GB" sz="3200" dirty="0" err="1" smtClean="0"/>
              <a:t>etc</a:t>
            </a:r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5348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9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COURSE CONTENT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dirty="0" smtClean="0"/>
              <a:t>PART A – Mr. Joseph</a:t>
            </a:r>
          </a:p>
          <a:p>
            <a:pPr lvl="0"/>
            <a:r>
              <a:rPr lang="en-US" dirty="0" smtClean="0"/>
              <a:t>Introduction</a:t>
            </a:r>
            <a:r>
              <a:rPr lang="en-US" dirty="0" smtClean="0"/>
              <a:t>. History, classifications				0.5 week</a:t>
            </a:r>
          </a:p>
          <a:p>
            <a:pPr lvl="0"/>
            <a:r>
              <a:rPr lang="en-US" dirty="0" smtClean="0"/>
              <a:t>Carbon: Bonding in organic compounds, structure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/>
              <a:t>	0.5 </a:t>
            </a:r>
            <a:r>
              <a:rPr lang="en-US" dirty="0"/>
              <a:t>week</a:t>
            </a:r>
            <a:endParaRPr lang="en-GB" dirty="0"/>
          </a:p>
          <a:p>
            <a:pPr lvl="0"/>
            <a:r>
              <a:rPr lang="en-US" dirty="0" smtClean="0"/>
              <a:t>Functional groups</a:t>
            </a:r>
            <a:r>
              <a:rPr lang="en-US" dirty="0"/>
              <a:t>				</a:t>
            </a:r>
            <a:r>
              <a:rPr lang="en-US" dirty="0" smtClean="0"/>
              <a:t>			0.5 </a:t>
            </a:r>
            <a:r>
              <a:rPr lang="en-US" dirty="0"/>
              <a:t>week</a:t>
            </a:r>
            <a:endParaRPr lang="en-GB" dirty="0"/>
          </a:p>
          <a:p>
            <a:pPr lvl="0"/>
            <a:r>
              <a:rPr lang="en-US" dirty="0"/>
              <a:t>IUPAC </a:t>
            </a:r>
            <a:r>
              <a:rPr lang="en-US" dirty="0" smtClean="0"/>
              <a:t>nomenclature</a:t>
            </a:r>
            <a:r>
              <a:rPr lang="en-US" dirty="0"/>
              <a:t>					</a:t>
            </a:r>
            <a:r>
              <a:rPr lang="en-US" dirty="0" smtClean="0"/>
              <a:t>	1 </a:t>
            </a:r>
            <a:r>
              <a:rPr lang="en-US" dirty="0"/>
              <a:t>week</a:t>
            </a:r>
            <a:endParaRPr lang="en-GB" dirty="0"/>
          </a:p>
          <a:p>
            <a:pPr lvl="0"/>
            <a:r>
              <a:rPr lang="en-US" dirty="0"/>
              <a:t>Isomerism </a:t>
            </a:r>
            <a:r>
              <a:rPr lang="en-US" dirty="0" smtClean="0"/>
              <a:t>– Structural &amp; Stereo-isomerism</a:t>
            </a:r>
            <a:r>
              <a:rPr lang="en-US" dirty="0"/>
              <a:t>	</a:t>
            </a:r>
            <a:r>
              <a:rPr lang="en-US" dirty="0" smtClean="0"/>
              <a:t>		2 </a:t>
            </a:r>
            <a:r>
              <a:rPr lang="en-US" dirty="0"/>
              <a:t>weeks</a:t>
            </a:r>
            <a:endParaRPr lang="en-GB" dirty="0"/>
          </a:p>
          <a:p>
            <a:pPr lvl="0"/>
            <a:r>
              <a:rPr lang="en-US" dirty="0" err="1"/>
              <a:t>Hybridisation</a:t>
            </a:r>
            <a:r>
              <a:rPr lang="en-US" dirty="0"/>
              <a:t> </a:t>
            </a:r>
            <a:r>
              <a:rPr lang="en-US" dirty="0" smtClean="0"/>
              <a:t>– Resonance effects &amp; others</a:t>
            </a:r>
            <a:r>
              <a:rPr lang="en-US" dirty="0"/>
              <a:t>		</a:t>
            </a:r>
            <a:r>
              <a:rPr lang="en-US" dirty="0" smtClean="0"/>
              <a:t>	2 </a:t>
            </a:r>
            <a:r>
              <a:rPr lang="en-US" dirty="0" smtClean="0"/>
              <a:t>weeks</a:t>
            </a:r>
          </a:p>
          <a:p>
            <a:pPr marL="0" lvl="0" indent="0">
              <a:buNone/>
            </a:pPr>
            <a:r>
              <a:rPr lang="en-US" b="1" dirty="0" smtClean="0"/>
              <a:t>PART B – Assoc. Prof. </a:t>
            </a:r>
            <a:r>
              <a:rPr lang="en-US" b="1" dirty="0" err="1" smtClean="0"/>
              <a:t>Okoli</a:t>
            </a:r>
            <a:endParaRPr lang="en-GB" b="1" dirty="0"/>
          </a:p>
          <a:p>
            <a:pPr lvl="0"/>
            <a:r>
              <a:rPr lang="en-US" dirty="0" smtClean="0"/>
              <a:t>Alkanes, Alkenes, Alkynes						</a:t>
            </a:r>
            <a:endParaRPr lang="en-US" dirty="0" smtClean="0"/>
          </a:p>
          <a:p>
            <a:pPr lvl="0"/>
            <a:r>
              <a:rPr lang="en-US" dirty="0" smtClean="0"/>
              <a:t>Alkyl </a:t>
            </a:r>
            <a:r>
              <a:rPr lang="en-US" dirty="0" smtClean="0"/>
              <a:t>halides, </a:t>
            </a:r>
            <a:r>
              <a:rPr lang="en-US" dirty="0" err="1" smtClean="0"/>
              <a:t>Alkanols</a:t>
            </a:r>
            <a:r>
              <a:rPr lang="en-US" dirty="0" smtClean="0"/>
              <a:t>					</a:t>
            </a:r>
            <a:r>
              <a:rPr lang="en-US" smtClean="0"/>
              <a:t>	</a:t>
            </a:r>
            <a:endParaRPr lang="en-GB" dirty="0"/>
          </a:p>
          <a:p>
            <a:r>
              <a:rPr lang="en-US" dirty="0" smtClean="0"/>
              <a:t>Carbonyl </a:t>
            </a:r>
            <a:r>
              <a:rPr lang="en-US" dirty="0"/>
              <a:t>compounds: </a:t>
            </a:r>
            <a:r>
              <a:rPr lang="en-US" dirty="0" err="1"/>
              <a:t>Alkanals</a:t>
            </a:r>
            <a:r>
              <a:rPr lang="en-US" dirty="0"/>
              <a:t> and </a:t>
            </a:r>
            <a:r>
              <a:rPr lang="en-US" dirty="0" err="1"/>
              <a:t>Alkanones</a:t>
            </a:r>
            <a:r>
              <a:rPr lang="en-US" dirty="0"/>
              <a:t>. 	</a:t>
            </a:r>
            <a:r>
              <a:rPr lang="en-US" dirty="0" smtClean="0"/>
              <a:t>	</a:t>
            </a:r>
            <a:r>
              <a:rPr lang="en-US" dirty="0" smtClean="0"/>
              <a:t>	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835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712" y="1064713"/>
            <a:ext cx="9995508" cy="2537324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prstClr val="black"/>
                </a:solidFill>
                <a:latin typeface="Calibri" panose="020F0502020204030204"/>
              </a:rPr>
              <a:t>CHM 103</a:t>
            </a:r>
            <a:r>
              <a:rPr lang="en-GB" b="1" dirty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O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RGANIC </a:t>
            </a: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CHEMSTRY 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lang="en-GB" sz="7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712" y="3602037"/>
            <a:ext cx="9995508" cy="2623399"/>
          </a:xfrm>
        </p:spPr>
        <p:txBody>
          <a:bodyPr>
            <a:normAutofit fontScale="77500" lnSpcReduction="20000"/>
          </a:bodyPr>
          <a:lstStyle/>
          <a:p>
            <a:endParaRPr lang="en-GB" dirty="0" smtClean="0"/>
          </a:p>
          <a:p>
            <a:endParaRPr lang="en-GB" sz="2800" dirty="0" smtClean="0"/>
          </a:p>
          <a:p>
            <a:r>
              <a:rPr lang="en-GB" sz="2200" dirty="0" smtClean="0"/>
              <a:t>Department of Chemical Sciences</a:t>
            </a:r>
          </a:p>
          <a:p>
            <a:r>
              <a:rPr lang="en-GB" sz="2200" dirty="0" smtClean="0"/>
              <a:t>Faculty of Science and Technology</a:t>
            </a:r>
          </a:p>
          <a:p>
            <a:r>
              <a:rPr lang="en-GB" sz="2200" dirty="0" smtClean="0"/>
              <a:t>Bingham University, </a:t>
            </a:r>
            <a:r>
              <a:rPr lang="en-GB" sz="2200" dirty="0" err="1" smtClean="0"/>
              <a:t>Karu</a:t>
            </a:r>
            <a:endParaRPr lang="en-GB" sz="2200" dirty="0" smtClean="0"/>
          </a:p>
          <a:p>
            <a:endParaRPr lang="en-GB" sz="2800" dirty="0" smtClean="0"/>
          </a:p>
          <a:p>
            <a:r>
              <a:rPr lang="en-GB" sz="2600" b="1" dirty="0" smtClean="0"/>
              <a:t>Course Lecturer: Joseph C. </a:t>
            </a:r>
            <a:r>
              <a:rPr lang="en-GB" sz="2600" b="1" dirty="0" err="1" smtClean="0"/>
              <a:t>Oguegbulu</a:t>
            </a:r>
            <a:endParaRPr lang="en-GB" sz="2600" b="1" dirty="0" smtClean="0"/>
          </a:p>
          <a:p>
            <a:r>
              <a:rPr lang="en-GB" sz="2600" b="1" dirty="0" smtClean="0"/>
              <a:t>joseph.oguegbulu@binghamuni.edu.ng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81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LECTURE III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b="1" dirty="0" smtClean="0"/>
              <a:t>BONDING IN ORGANIC MOLECULES</a:t>
            </a:r>
          </a:p>
          <a:p>
            <a:pPr lvl="1"/>
            <a:r>
              <a:rPr lang="en-GB" sz="2800" b="1" dirty="0" smtClean="0"/>
              <a:t>IONIC</a:t>
            </a:r>
          </a:p>
          <a:p>
            <a:pPr lvl="1"/>
            <a:endParaRPr lang="en-GB" sz="2800" b="1" dirty="0" smtClean="0"/>
          </a:p>
          <a:p>
            <a:pPr lvl="1"/>
            <a:r>
              <a:rPr lang="en-GB" sz="2800" b="1" dirty="0" smtClean="0"/>
              <a:t>COVALENT</a:t>
            </a:r>
            <a:endParaRPr lang="en-GB" sz="2800" b="1" dirty="0" smtClean="0"/>
          </a:p>
          <a:p>
            <a:pPr lvl="2"/>
            <a:r>
              <a:rPr lang="en-GB" b="1" dirty="0" smtClean="0"/>
              <a:t>POLAR COVALENT BONDING</a:t>
            </a:r>
          </a:p>
          <a:p>
            <a:pPr lvl="1"/>
            <a:endParaRPr lang="en-GB" sz="2800" b="1" dirty="0" smtClean="0"/>
          </a:p>
          <a:p>
            <a:pPr lvl="1"/>
            <a:r>
              <a:rPr lang="en-GB" sz="2800" b="1" dirty="0" smtClean="0"/>
              <a:t>SOME </a:t>
            </a:r>
            <a:r>
              <a:rPr lang="en-GB" sz="2800" b="1" dirty="0" smtClean="0"/>
              <a:t>INTERMOLECULAR BONDING </a:t>
            </a:r>
          </a:p>
          <a:p>
            <a:pPr lvl="2"/>
            <a:r>
              <a:rPr lang="en-GB" b="1" dirty="0" smtClean="0"/>
              <a:t>PARTICULARLY HYDROGEN BONDING</a:t>
            </a:r>
          </a:p>
          <a:p>
            <a:pPr lvl="2"/>
            <a:endParaRPr lang="en-GB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7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latin typeface="+mn-lt"/>
              </a:rPr>
              <a:t>OBJECTIVES: </a:t>
            </a:r>
            <a:r>
              <a:rPr lang="en-GB" sz="3600" b="1" dirty="0">
                <a:latin typeface="+mn-lt"/>
              </a:rPr>
              <a:t>At the end, you should be able to</a:t>
            </a:r>
            <a:r>
              <a:rPr lang="en-GB" sz="3600" b="1" dirty="0" smtClean="0">
                <a:latin typeface="+mn-lt"/>
              </a:rPr>
              <a:t>…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503294" cy="4486275"/>
          </a:xfrm>
        </p:spPr>
        <p:txBody>
          <a:bodyPr>
            <a:noAutofit/>
          </a:bodyPr>
          <a:lstStyle/>
          <a:p>
            <a:r>
              <a:rPr lang="en-GB" sz="3200" dirty="0" smtClean="0"/>
              <a:t>Explain bonding in organic </a:t>
            </a:r>
            <a:r>
              <a:rPr lang="en-GB" sz="3200" dirty="0" err="1" smtClean="0"/>
              <a:t>cmpds</a:t>
            </a:r>
            <a:endParaRPr lang="en-GB" sz="3200" dirty="0" smtClean="0"/>
          </a:p>
          <a:p>
            <a:endParaRPr lang="en-GB" sz="3200" dirty="0" smtClean="0"/>
          </a:p>
          <a:p>
            <a:r>
              <a:rPr lang="en-GB" sz="3200" dirty="0" smtClean="0"/>
              <a:t>Differentiate between ionic, covalent and polar covalent bonds</a:t>
            </a:r>
          </a:p>
          <a:p>
            <a:endParaRPr lang="en-GB" sz="3200" dirty="0" smtClean="0"/>
          </a:p>
          <a:p>
            <a:r>
              <a:rPr lang="en-GB" sz="3200" dirty="0" smtClean="0"/>
              <a:t>Differentiate </a:t>
            </a:r>
            <a:r>
              <a:rPr lang="en-GB" sz="3200" dirty="0" smtClean="0"/>
              <a:t>b/w intra-molecular and inter-molecular bonding</a:t>
            </a:r>
          </a:p>
          <a:p>
            <a:endParaRPr lang="en-GB" sz="3200" dirty="0" smtClean="0"/>
          </a:p>
          <a:p>
            <a:r>
              <a:rPr lang="en-GB" sz="3200" dirty="0" smtClean="0"/>
              <a:t>Explain </a:t>
            </a:r>
            <a:r>
              <a:rPr lang="en-GB" sz="3200" dirty="0" smtClean="0"/>
              <a:t>Hydrogen bonding </a:t>
            </a:r>
            <a:r>
              <a:rPr lang="en-GB" sz="3200" dirty="0" smtClean="0"/>
              <a:t>examples</a:t>
            </a:r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94" y="1825625"/>
            <a:ext cx="4850506" cy="4486275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261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1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BONDING IN ORGANIC MOLECULES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971082" cy="4351338"/>
          </a:xfrm>
        </p:spPr>
        <p:txBody>
          <a:bodyPr>
            <a:noAutofit/>
          </a:bodyPr>
          <a:lstStyle/>
          <a:p>
            <a:r>
              <a:rPr lang="en-GB" sz="3200" dirty="0" smtClean="0"/>
              <a:t>The attractive force between atoms</a:t>
            </a:r>
          </a:p>
          <a:p>
            <a:r>
              <a:rPr lang="en-GB" sz="3200" dirty="0" smtClean="0"/>
              <a:t>Only </a:t>
            </a:r>
            <a:r>
              <a:rPr lang="en-GB" sz="3200" dirty="0"/>
              <a:t>valence electrons are involved</a:t>
            </a:r>
          </a:p>
          <a:p>
            <a:r>
              <a:rPr lang="en-GB" sz="3200" dirty="0"/>
              <a:t>Every chemical bond has </a:t>
            </a:r>
            <a:r>
              <a:rPr lang="en-GB" sz="3200" b="1" dirty="0" smtClean="0"/>
              <a:t>2 </a:t>
            </a:r>
            <a:r>
              <a:rPr lang="en-GB" sz="3200" b="1" dirty="0"/>
              <a:t>electrons</a:t>
            </a:r>
          </a:p>
          <a:p>
            <a:r>
              <a:rPr lang="en-GB" sz="3200" dirty="0" smtClean="0"/>
              <a:t>Valence electron =outermost electrons</a:t>
            </a:r>
          </a:p>
          <a:p>
            <a:r>
              <a:rPr lang="en-GB" sz="3200" dirty="0" smtClean="0"/>
              <a:t>Atoms </a:t>
            </a:r>
            <a:r>
              <a:rPr lang="en-GB" sz="3200" dirty="0"/>
              <a:t>s</a:t>
            </a:r>
            <a:r>
              <a:rPr lang="en-GB" sz="3200" dirty="0" smtClean="0"/>
              <a:t>eek to attain greater stability by reaching an </a:t>
            </a:r>
            <a:r>
              <a:rPr lang="en-GB" sz="3200" b="1" dirty="0" smtClean="0"/>
              <a:t>Octet or duplet</a:t>
            </a:r>
          </a:p>
          <a:p>
            <a:r>
              <a:rPr lang="en-GB" sz="3200" dirty="0"/>
              <a:t>Can be </a:t>
            </a:r>
            <a:r>
              <a:rPr lang="en-GB" sz="3200" dirty="0" err="1"/>
              <a:t>Intramolcular</a:t>
            </a:r>
            <a:r>
              <a:rPr lang="en-GB" sz="3200" dirty="0"/>
              <a:t> </a:t>
            </a:r>
            <a:r>
              <a:rPr lang="en-GB" sz="3200" b="1" dirty="0" smtClean="0"/>
              <a:t>(ionic, covalent) </a:t>
            </a:r>
            <a:r>
              <a:rPr lang="en-GB" sz="3200" dirty="0" smtClean="0"/>
              <a:t>or Intermolecular </a:t>
            </a:r>
            <a:r>
              <a:rPr lang="en-GB" sz="3200" b="1" dirty="0" smtClean="0"/>
              <a:t>(hydrogen bonding, </a:t>
            </a:r>
            <a:r>
              <a:rPr lang="en-GB" sz="3200" b="1" dirty="0" err="1" smtClean="0"/>
              <a:t>v.d.w</a:t>
            </a:r>
            <a:r>
              <a:rPr lang="en-GB" sz="3200" b="1" dirty="0" smtClean="0"/>
              <a:t>, dipole-dipole, </a:t>
            </a:r>
            <a:r>
              <a:rPr lang="en-GB" sz="3200" b="1" dirty="0" err="1" smtClean="0"/>
              <a:t>etc</a:t>
            </a:r>
            <a:r>
              <a:rPr lang="en-GB" sz="3200" b="1" dirty="0" smtClean="0"/>
              <a:t>)</a:t>
            </a:r>
            <a:endParaRPr lang="en-GB" sz="3200" b="1" dirty="0"/>
          </a:p>
          <a:p>
            <a:pPr marL="0" indent="0">
              <a:buNone/>
            </a:pPr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81" y="2292263"/>
            <a:ext cx="4382717" cy="3776604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017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5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55" y="0"/>
            <a:ext cx="7057287" cy="2943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IONIC BONDING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Electron gain/loss gives </a:t>
            </a:r>
            <a:r>
              <a:rPr lang="en-GB" sz="3200" dirty="0"/>
              <a:t>an atom </a:t>
            </a:r>
            <a:r>
              <a:rPr lang="en-GB" sz="3200" dirty="0" smtClean="0"/>
              <a:t>a </a:t>
            </a:r>
            <a:r>
              <a:rPr lang="en-GB" sz="3200" b="1" dirty="0" smtClean="0"/>
              <a:t>filled </a:t>
            </a:r>
            <a:r>
              <a:rPr lang="en-GB" sz="3200" b="1" dirty="0"/>
              <a:t>valence </a:t>
            </a:r>
            <a:r>
              <a:rPr lang="en-GB" sz="3200" b="1" dirty="0" smtClean="0"/>
              <a:t>shell</a:t>
            </a:r>
          </a:p>
          <a:p>
            <a:r>
              <a:rPr lang="en-GB" sz="3200" dirty="0" smtClean="0"/>
              <a:t>Hence, atoms </a:t>
            </a:r>
            <a:r>
              <a:rPr lang="en-GB" sz="3200" dirty="0"/>
              <a:t>become more stable </a:t>
            </a:r>
            <a:r>
              <a:rPr lang="en-GB" sz="3200" b="1" dirty="0"/>
              <a:t>by </a:t>
            </a:r>
            <a:r>
              <a:rPr lang="en-GB" sz="3200" b="1" dirty="0" smtClean="0"/>
              <a:t>gain/loss of </a:t>
            </a:r>
            <a:r>
              <a:rPr lang="en-GB" sz="3200" b="1" dirty="0"/>
              <a:t>electrons</a:t>
            </a:r>
            <a:endParaRPr lang="en-GB" sz="3200" dirty="0"/>
          </a:p>
          <a:p>
            <a:r>
              <a:rPr lang="en-GB" sz="3200" dirty="0" smtClean="0"/>
              <a:t>When </a:t>
            </a:r>
            <a:r>
              <a:rPr lang="en-GB" sz="3200" dirty="0"/>
              <a:t>they do so, </a:t>
            </a:r>
            <a:r>
              <a:rPr lang="en-GB" sz="3200" b="1" dirty="0" smtClean="0"/>
              <a:t>ions are formed </a:t>
            </a:r>
            <a:r>
              <a:rPr lang="en-GB" sz="3200" dirty="0" smtClean="0"/>
              <a:t>(</a:t>
            </a:r>
            <a:r>
              <a:rPr lang="en-GB" sz="3200" dirty="0" err="1" smtClean="0"/>
              <a:t>cations</a:t>
            </a:r>
            <a:r>
              <a:rPr lang="en-GB" sz="3200" dirty="0" smtClean="0"/>
              <a:t> and anions)</a:t>
            </a:r>
          </a:p>
          <a:p>
            <a:r>
              <a:rPr lang="en-GB" sz="3200" b="1" dirty="0" smtClean="0"/>
              <a:t>Ionic </a:t>
            </a:r>
            <a:r>
              <a:rPr lang="en-GB" sz="3200" b="1" dirty="0"/>
              <a:t>bonds</a:t>
            </a:r>
            <a:r>
              <a:rPr lang="en-GB" sz="3200" dirty="0"/>
              <a:t> are </a:t>
            </a:r>
            <a:r>
              <a:rPr lang="en-GB" sz="3200" dirty="0" smtClean="0"/>
              <a:t>formed b/w </a:t>
            </a:r>
            <a:r>
              <a:rPr lang="en-GB" sz="3200" b="1" dirty="0" smtClean="0"/>
              <a:t>oppositely charges </a:t>
            </a:r>
            <a:r>
              <a:rPr lang="en-GB" sz="3200" dirty="0" smtClean="0"/>
              <a:t>ions</a:t>
            </a:r>
            <a:endParaRPr lang="en-GB" sz="3200" b="1" dirty="0" smtClean="0"/>
          </a:p>
          <a:p>
            <a:r>
              <a:rPr lang="en-GB" sz="3200" dirty="0" smtClean="0"/>
              <a:t>E.g. +</a:t>
            </a:r>
            <a:r>
              <a:rPr lang="en-GB" sz="3200" dirty="0" err="1" smtClean="0"/>
              <a:t>vely</a:t>
            </a:r>
            <a:r>
              <a:rPr lang="en-GB" sz="3200" dirty="0" smtClean="0"/>
              <a:t> </a:t>
            </a:r>
            <a:r>
              <a:rPr lang="en-GB" sz="3200" dirty="0"/>
              <a:t>charged </a:t>
            </a:r>
            <a:r>
              <a:rPr lang="en-GB" sz="3200" dirty="0" smtClean="0"/>
              <a:t>(Na</a:t>
            </a:r>
            <a:r>
              <a:rPr lang="en-GB" sz="3200" baseline="30000" dirty="0" smtClean="0"/>
              <a:t>+</a:t>
            </a:r>
            <a:r>
              <a:rPr lang="en-GB" sz="3200" dirty="0"/>
              <a:t>)</a:t>
            </a:r>
            <a:r>
              <a:rPr lang="en-GB" sz="3200" dirty="0" smtClean="0"/>
              <a:t> &amp; </a:t>
            </a:r>
            <a:r>
              <a:rPr lang="en-GB" sz="3200" dirty="0"/>
              <a:t>-</a:t>
            </a:r>
            <a:r>
              <a:rPr lang="en-GB" sz="3200" dirty="0" err="1" smtClean="0"/>
              <a:t>vely</a:t>
            </a:r>
            <a:r>
              <a:rPr lang="en-GB" sz="3200" dirty="0" smtClean="0"/>
              <a:t> </a:t>
            </a:r>
            <a:r>
              <a:rPr lang="en-GB" sz="3200" dirty="0"/>
              <a:t>charged chloride </a:t>
            </a:r>
            <a:r>
              <a:rPr lang="en-GB" sz="3200" dirty="0" smtClean="0"/>
              <a:t>ions (</a:t>
            </a:r>
            <a:r>
              <a:rPr lang="en-GB" sz="3200" dirty="0" err="1" smtClean="0"/>
              <a:t>Cl</a:t>
            </a:r>
            <a:r>
              <a:rPr lang="en-GB" sz="3200" baseline="30000" dirty="0" smtClean="0"/>
              <a:t>-</a:t>
            </a:r>
            <a:r>
              <a:rPr lang="en-GB" sz="3200" dirty="0" smtClean="0"/>
              <a:t>)</a:t>
            </a:r>
            <a:endParaRPr lang="en-GB" sz="3200" baseline="30000" dirty="0" smtClean="0"/>
          </a:p>
          <a:p>
            <a:pPr lvl="1"/>
            <a:r>
              <a:rPr lang="en-GB" sz="2800" dirty="0" smtClean="0"/>
              <a:t>To </a:t>
            </a:r>
            <a:r>
              <a:rPr lang="en-GB" sz="2800" dirty="0"/>
              <a:t>make sodium </a:t>
            </a:r>
            <a:r>
              <a:rPr lang="en-GB" sz="2800" dirty="0" smtClean="0"/>
              <a:t>chloride </a:t>
            </a:r>
            <a:r>
              <a:rPr lang="en-GB" sz="2800" dirty="0" err="1" smtClean="0"/>
              <a:t>NaCl</a:t>
            </a:r>
            <a:r>
              <a:rPr lang="en-GB" sz="2800" dirty="0"/>
              <a:t> </a:t>
            </a:r>
            <a:r>
              <a:rPr lang="en-GB" sz="2800" dirty="0" smtClean="0"/>
              <a:t>(table salt)</a:t>
            </a:r>
          </a:p>
          <a:p>
            <a:r>
              <a:rPr lang="en-GB" sz="3200" dirty="0" smtClean="0"/>
              <a:t>All ionic compounds are </a:t>
            </a:r>
            <a:r>
              <a:rPr lang="en-GB" sz="3200" b="1" dirty="0" smtClean="0"/>
              <a:t>Polar</a:t>
            </a:r>
          </a:p>
          <a:p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742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9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779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COVALENT BONDING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194866" cy="4351338"/>
          </a:xfrm>
        </p:spPr>
        <p:txBody>
          <a:bodyPr>
            <a:noAutofit/>
          </a:bodyPr>
          <a:lstStyle/>
          <a:p>
            <a:pPr algn="just"/>
            <a:r>
              <a:rPr lang="en-GB" sz="3000" dirty="0" smtClean="0"/>
              <a:t>Occurs by electron sharing between atoms of same or different elements</a:t>
            </a:r>
          </a:p>
          <a:p>
            <a:pPr algn="just"/>
            <a:endParaRPr lang="en-GB" sz="1800" dirty="0" smtClean="0"/>
          </a:p>
          <a:p>
            <a:pPr algn="just"/>
            <a:r>
              <a:rPr lang="en-GB" sz="3000" dirty="0" smtClean="0"/>
              <a:t>More </a:t>
            </a:r>
            <a:r>
              <a:rPr lang="en-GB" sz="3000" dirty="0"/>
              <a:t>common </a:t>
            </a:r>
            <a:r>
              <a:rPr lang="en-GB" sz="3000" dirty="0" smtClean="0"/>
              <a:t>in Organic Chemistry</a:t>
            </a:r>
          </a:p>
          <a:p>
            <a:pPr algn="just"/>
            <a:endParaRPr lang="en-GB" sz="1800" dirty="0" smtClean="0"/>
          </a:p>
          <a:p>
            <a:pPr algn="just"/>
            <a:r>
              <a:rPr lang="en-GB" sz="3000" dirty="0" smtClean="0"/>
              <a:t>B/c </a:t>
            </a:r>
            <a:r>
              <a:rPr lang="en-GB" sz="3000" dirty="0"/>
              <a:t>c</a:t>
            </a:r>
            <a:r>
              <a:rPr lang="en-GB" sz="3000" dirty="0" smtClean="0"/>
              <a:t>arbon </a:t>
            </a:r>
            <a:r>
              <a:rPr lang="en-GB" sz="3000" dirty="0"/>
              <a:t>mostly bonds </a:t>
            </a:r>
            <a:r>
              <a:rPr lang="en-GB" sz="3000" dirty="0" smtClean="0"/>
              <a:t>covalently</a:t>
            </a:r>
            <a:endParaRPr lang="en-GB" sz="3000" dirty="0"/>
          </a:p>
          <a:p>
            <a:pPr algn="just"/>
            <a:endParaRPr lang="en-GB" sz="1800" dirty="0" smtClean="0"/>
          </a:p>
          <a:p>
            <a:pPr algn="just"/>
            <a:r>
              <a:rPr lang="en-GB" sz="3000" dirty="0" smtClean="0"/>
              <a:t>Two/three e- pairs </a:t>
            </a:r>
            <a:r>
              <a:rPr lang="en-GB" sz="3000" dirty="0"/>
              <a:t>may be shared between atoms, resulting in single, double, or triple </a:t>
            </a:r>
            <a:r>
              <a:rPr lang="en-GB" sz="3000" dirty="0" smtClean="0"/>
              <a:t>bonds respectively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66" y="2528503"/>
            <a:ext cx="4642100" cy="2189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68" y="4545674"/>
            <a:ext cx="4879350" cy="17662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65" y="-1"/>
            <a:ext cx="4027155" cy="2658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15600" y="415766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</a:t>
            </a:r>
            <a:r>
              <a:rPr lang="en-GB" baseline="-25000" dirty="0" smtClean="0"/>
              <a:t>2</a:t>
            </a:r>
            <a:endParaRPr lang="en-GB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10515600" y="192492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CH</a:t>
            </a:r>
            <a:r>
              <a:rPr lang="en-GB" baseline="-25000" dirty="0" smtClean="0"/>
              <a:t>4</a:t>
            </a:r>
            <a:endParaRPr lang="en-GB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0515600" y="601217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</a:t>
            </a:r>
            <a:r>
              <a:rPr lang="en-GB" baseline="-25000" dirty="0" smtClean="0"/>
              <a:t>2</a:t>
            </a:r>
            <a:r>
              <a:rPr lang="en-GB" dirty="0" smtClean="0"/>
              <a:t>C=CH</a:t>
            </a:r>
            <a:r>
              <a:rPr lang="en-GB" baseline="-25000" dirty="0" smtClean="0"/>
              <a:t>2</a:t>
            </a:r>
            <a:endParaRPr lang="en-GB" baseline="-25000" dirty="0"/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945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COVALENT BONDING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87651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sz="3200" dirty="0" smtClean="0"/>
              <a:t>Also found in smaller inorganic molecules e.g. </a:t>
            </a:r>
            <a:r>
              <a:rPr lang="en-GB" sz="3200" b="1" dirty="0" smtClean="0"/>
              <a:t>H</a:t>
            </a:r>
            <a:r>
              <a:rPr lang="en-GB" sz="3200" b="1" baseline="-25000" dirty="0" smtClean="0"/>
              <a:t>2</a:t>
            </a:r>
            <a:r>
              <a:rPr lang="en-GB" sz="3200" b="1" dirty="0" smtClean="0"/>
              <a:t>O, CO</a:t>
            </a:r>
            <a:r>
              <a:rPr lang="en-GB" sz="3200" b="1" baseline="-25000" dirty="0" smtClean="0"/>
              <a:t>2</a:t>
            </a:r>
            <a:r>
              <a:rPr lang="en-GB" sz="3200" b="1" dirty="0" smtClean="0"/>
              <a:t>, O</a:t>
            </a:r>
            <a:r>
              <a:rPr lang="en-GB" sz="3200" b="1" baseline="-25000" dirty="0" smtClean="0"/>
              <a:t>2</a:t>
            </a:r>
            <a:r>
              <a:rPr lang="en-GB" sz="3200" b="1" dirty="0" smtClean="0"/>
              <a:t> Cl</a:t>
            </a:r>
            <a:r>
              <a:rPr lang="en-GB" sz="3200" b="1" baseline="-25000" dirty="0" smtClean="0"/>
              <a:t>2</a:t>
            </a:r>
          </a:p>
          <a:p>
            <a:pPr algn="just"/>
            <a:endParaRPr lang="en-GB" sz="3200" b="1" baseline="-25000" dirty="0"/>
          </a:p>
          <a:p>
            <a:pPr algn="just"/>
            <a:r>
              <a:rPr lang="en-GB" sz="3200" dirty="0" smtClean="0"/>
              <a:t>Covalent Bonds can be…</a:t>
            </a:r>
          </a:p>
          <a:p>
            <a:pPr lvl="1" algn="just"/>
            <a:r>
              <a:rPr lang="en-GB" sz="2800" b="1" dirty="0" smtClean="0"/>
              <a:t>Polar covalent bonds </a:t>
            </a:r>
            <a:r>
              <a:rPr lang="en-GB" sz="2800" dirty="0" smtClean="0"/>
              <a:t>or</a:t>
            </a:r>
          </a:p>
          <a:p>
            <a:pPr lvl="1" algn="just"/>
            <a:r>
              <a:rPr lang="en-GB" sz="2800" b="1" dirty="0" smtClean="0"/>
              <a:t>Non-polar covalent bonds</a:t>
            </a:r>
          </a:p>
          <a:p>
            <a:pPr algn="just"/>
            <a:endParaRPr lang="en-GB" sz="3200" dirty="0" smtClean="0"/>
          </a:p>
          <a:p>
            <a:pPr algn="just"/>
            <a:r>
              <a:rPr lang="en-GB" sz="3200" dirty="0" smtClean="0"/>
              <a:t>Depending on the two atoms involved</a:t>
            </a:r>
          </a:p>
          <a:p>
            <a:pPr algn="just"/>
            <a:endParaRPr lang="en-GB" sz="3200" dirty="0" smtClean="0"/>
          </a:p>
          <a:p>
            <a:pPr algn="just"/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51" y="4445523"/>
            <a:ext cx="5766149" cy="191082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25851" y="1064714"/>
            <a:ext cx="5766149" cy="3245872"/>
            <a:chOff x="6425851" y="3451818"/>
            <a:chExt cx="5428989" cy="27251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851" y="3451818"/>
              <a:ext cx="5428989" cy="272514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441099" y="4874946"/>
              <a:ext cx="23267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 smtClean="0"/>
                <a:t>Water molecule</a:t>
              </a:r>
            </a:p>
            <a:p>
              <a:pPr algn="ctr"/>
              <a:r>
                <a:rPr lang="en-GB" sz="2000" b="1" dirty="0" smtClean="0"/>
                <a:t>Polar-covalent bond</a:t>
              </a:r>
              <a:endParaRPr lang="en-GB" sz="20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204031" y="5591115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/>
              <a:t>Non-polar bond</a:t>
            </a:r>
            <a:endParaRPr lang="en-GB" sz="2000" b="1" dirty="0"/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POLAR COVALENT BONDING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200" dirty="0" smtClean="0"/>
              <a:t>Covalent bonds can be polar in nature if </a:t>
            </a:r>
          </a:p>
          <a:p>
            <a:pPr lvl="1" algn="just"/>
            <a:r>
              <a:rPr lang="en-US" sz="2800" dirty="0" smtClean="0"/>
              <a:t>There’s </a:t>
            </a:r>
            <a:r>
              <a:rPr lang="en-US" sz="2800" i="1" dirty="0" smtClean="0"/>
              <a:t>electronegativity </a:t>
            </a:r>
            <a:r>
              <a:rPr lang="en-US" sz="2800" i="1" dirty="0"/>
              <a:t>difference</a:t>
            </a:r>
            <a:r>
              <a:rPr lang="en-US" sz="2800" dirty="0"/>
              <a:t> </a:t>
            </a:r>
            <a:r>
              <a:rPr lang="en-US" sz="2800" dirty="0" err="1" smtClean="0"/>
              <a:t>bw</a:t>
            </a:r>
            <a:r>
              <a:rPr lang="en-US" sz="2800" dirty="0" smtClean="0"/>
              <a:t> </a:t>
            </a:r>
            <a:r>
              <a:rPr lang="en-US" sz="2800" dirty="0"/>
              <a:t>2</a:t>
            </a:r>
            <a:r>
              <a:rPr lang="en-US" sz="2800" dirty="0" smtClean="0"/>
              <a:t> covalently bonded atoms </a:t>
            </a:r>
          </a:p>
          <a:p>
            <a:pPr marL="0" indent="0" algn="just">
              <a:buNone/>
            </a:pPr>
            <a:endParaRPr lang="en-US" sz="3200" b="1" dirty="0" smtClean="0"/>
          </a:p>
          <a:p>
            <a:pPr marL="0" indent="0" algn="just">
              <a:buNone/>
            </a:pPr>
            <a:r>
              <a:rPr lang="en-US" sz="3200" b="1" dirty="0" smtClean="0"/>
              <a:t>Q3…What is electronegativity???</a:t>
            </a:r>
          </a:p>
          <a:p>
            <a:pPr algn="just"/>
            <a:r>
              <a:rPr lang="en-US" sz="3200" dirty="0" smtClean="0"/>
              <a:t>Think of it as the tendency of an atom to attract electrons</a:t>
            </a:r>
          </a:p>
          <a:p>
            <a:pPr algn="just"/>
            <a:r>
              <a:rPr lang="en-US" sz="3200" dirty="0" smtClean="0"/>
              <a:t>Groups 5,6,7 </a:t>
            </a:r>
            <a:r>
              <a:rPr lang="en-US" sz="3200" u="sng" dirty="0" smtClean="0"/>
              <a:t>=</a:t>
            </a:r>
            <a:r>
              <a:rPr lang="en-US" sz="3200" dirty="0" smtClean="0"/>
              <a:t> </a:t>
            </a:r>
            <a:r>
              <a:rPr lang="en-US" sz="3200" dirty="0"/>
              <a:t>G</a:t>
            </a:r>
            <a:r>
              <a:rPr lang="en-US" sz="3200" dirty="0" smtClean="0"/>
              <a:t>enerally electronegative; Groups1,2,3, = Not</a:t>
            </a:r>
          </a:p>
          <a:p>
            <a:pPr algn="just"/>
            <a:r>
              <a:rPr lang="en-US" sz="3200" dirty="0" smtClean="0"/>
              <a:t>There’s no </a:t>
            </a:r>
            <a:r>
              <a:rPr lang="en-US" sz="3200" i="1" dirty="0"/>
              <a:t>electronegativity diff.</a:t>
            </a:r>
            <a:r>
              <a:rPr lang="en-US" sz="3200" dirty="0"/>
              <a:t> b/w </a:t>
            </a:r>
            <a:r>
              <a:rPr lang="en-US" sz="3200" b="1" dirty="0"/>
              <a:t>C-C or </a:t>
            </a:r>
            <a:r>
              <a:rPr lang="en-US" sz="3200" b="1" dirty="0" err="1"/>
              <a:t>Cl-Cl</a:t>
            </a:r>
            <a:r>
              <a:rPr lang="en-US" sz="3200" b="1" dirty="0"/>
              <a:t> or O-O, </a:t>
            </a:r>
            <a:r>
              <a:rPr lang="en-US" sz="3200" b="1" dirty="0" smtClean="0"/>
              <a:t>C-H</a:t>
            </a:r>
            <a:endParaRPr lang="en-US" sz="3200" b="1" dirty="0"/>
          </a:p>
          <a:p>
            <a:pPr algn="just"/>
            <a:r>
              <a:rPr lang="en-US" sz="3200" dirty="0"/>
              <a:t>There’s </a:t>
            </a:r>
            <a:r>
              <a:rPr lang="en-US" sz="3200" i="1" dirty="0"/>
              <a:t>electronegativity diff. </a:t>
            </a:r>
            <a:r>
              <a:rPr lang="en-US" sz="3200" dirty="0"/>
              <a:t>b/w </a:t>
            </a:r>
            <a:r>
              <a:rPr lang="en-US" sz="3200" b="1" dirty="0"/>
              <a:t>C-O, H-O, C-</a:t>
            </a:r>
            <a:r>
              <a:rPr lang="en-US" sz="3200" b="1" dirty="0" err="1"/>
              <a:t>Cl</a:t>
            </a:r>
            <a:r>
              <a:rPr lang="en-US" sz="3200" b="1" dirty="0"/>
              <a:t>, C-N, </a:t>
            </a:r>
            <a:r>
              <a:rPr lang="en-US" sz="3200" b="1" dirty="0" err="1" smtClean="0"/>
              <a:t>etc</a:t>
            </a:r>
            <a:endParaRPr lang="en-US" sz="32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70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715" y="0"/>
            <a:ext cx="3256505" cy="2016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POLAR COVALENT BONDING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GB" sz="3200" dirty="0" smtClean="0"/>
              <a:t>In Polar covalent bonds, the bond electrons </a:t>
            </a:r>
            <a:r>
              <a:rPr lang="en-GB" sz="3200" dirty="0"/>
              <a:t>are </a:t>
            </a:r>
            <a:r>
              <a:rPr lang="en-GB" sz="3200" dirty="0" smtClean="0"/>
              <a:t>unequally shared </a:t>
            </a:r>
            <a:r>
              <a:rPr lang="en-GB" sz="3200" dirty="0"/>
              <a:t>by the </a:t>
            </a:r>
            <a:r>
              <a:rPr lang="en-GB" sz="3200" dirty="0" smtClean="0"/>
              <a:t>two bonded atoms</a:t>
            </a:r>
            <a:endParaRPr lang="en-GB" sz="3200" dirty="0"/>
          </a:p>
          <a:p>
            <a:pPr algn="just"/>
            <a:r>
              <a:rPr lang="en-GB" sz="3200" dirty="0"/>
              <a:t>The </a:t>
            </a:r>
            <a:r>
              <a:rPr lang="en-GB" sz="3200" b="1" dirty="0"/>
              <a:t>e</a:t>
            </a:r>
            <a:r>
              <a:rPr lang="en-GB" sz="3200" b="1" baseline="30000" dirty="0"/>
              <a:t>-</a:t>
            </a:r>
            <a:r>
              <a:rPr lang="en-GB" sz="3200" dirty="0"/>
              <a:t> spend more time closer to </a:t>
            </a:r>
            <a:r>
              <a:rPr lang="en-GB" sz="3200" dirty="0" smtClean="0"/>
              <a:t>the </a:t>
            </a:r>
            <a:r>
              <a:rPr lang="en-GB" sz="3200" dirty="0"/>
              <a:t>electronegative atom</a:t>
            </a:r>
          </a:p>
          <a:p>
            <a:pPr algn="just"/>
            <a:r>
              <a:rPr lang="en-GB" sz="3200" dirty="0"/>
              <a:t>O, N, </a:t>
            </a:r>
            <a:r>
              <a:rPr lang="en-GB" sz="3200" dirty="0" smtClean="0"/>
              <a:t>S, </a:t>
            </a:r>
            <a:r>
              <a:rPr lang="en-GB" sz="3200" dirty="0" err="1" smtClean="0"/>
              <a:t>Cl</a:t>
            </a:r>
            <a:r>
              <a:rPr lang="en-GB" sz="3200" dirty="0" smtClean="0"/>
              <a:t>, Br, F </a:t>
            </a:r>
            <a:r>
              <a:rPr lang="en-GB" sz="3200" dirty="0"/>
              <a:t>are </a:t>
            </a:r>
            <a:r>
              <a:rPr lang="en-GB" sz="3200" dirty="0" smtClean="0"/>
              <a:t>examples of electronegative atoms</a:t>
            </a:r>
            <a:endParaRPr lang="en-GB" sz="3200" dirty="0"/>
          </a:p>
          <a:p>
            <a:pPr algn="just"/>
            <a:r>
              <a:rPr lang="en-GB" sz="3200" dirty="0"/>
              <a:t>E.g. in a H-O bond, the bonding </a:t>
            </a:r>
            <a:r>
              <a:rPr lang="en-GB" sz="3200" b="1" dirty="0" smtClean="0"/>
              <a:t>e</a:t>
            </a:r>
            <a:r>
              <a:rPr lang="en-GB" sz="3200" b="1" baseline="30000" dirty="0" smtClean="0"/>
              <a:t>-</a:t>
            </a:r>
            <a:r>
              <a:rPr lang="en-GB" sz="3200" dirty="0" smtClean="0"/>
              <a:t> are </a:t>
            </a:r>
            <a:r>
              <a:rPr lang="en-GB" sz="3200" dirty="0"/>
              <a:t>closer to O than H</a:t>
            </a:r>
          </a:p>
          <a:p>
            <a:pPr algn="just"/>
            <a:r>
              <a:rPr lang="en-GB" sz="3200" dirty="0"/>
              <a:t>Hence creating </a:t>
            </a:r>
            <a:r>
              <a:rPr lang="en-GB" sz="3200" dirty="0" smtClean="0"/>
              <a:t>slight </a:t>
            </a:r>
            <a:r>
              <a:rPr lang="en-GB" sz="3200" dirty="0"/>
              <a:t>(+) </a:t>
            </a:r>
            <a:r>
              <a:rPr lang="en-GB" sz="3200" dirty="0" smtClean="0"/>
              <a:t>&amp; </a:t>
            </a:r>
            <a:r>
              <a:rPr lang="en-GB" sz="3200" dirty="0"/>
              <a:t>(-) charges on atoms</a:t>
            </a:r>
          </a:p>
          <a:p>
            <a:pPr marL="228600" lvl="1" algn="just">
              <a:spcBef>
                <a:spcPts val="1000"/>
              </a:spcBef>
            </a:pPr>
            <a:r>
              <a:rPr lang="en-GB" sz="3200" dirty="0"/>
              <a:t>E.g. H</a:t>
            </a:r>
            <a:r>
              <a:rPr lang="en-GB" sz="3200" baseline="-25000" dirty="0"/>
              <a:t>2</a:t>
            </a:r>
            <a:r>
              <a:rPr lang="en-GB" sz="3200" dirty="0"/>
              <a:t>O, CH</a:t>
            </a:r>
            <a:r>
              <a:rPr lang="en-GB" sz="3200" baseline="-25000" dirty="0"/>
              <a:t>3</a:t>
            </a:r>
            <a:r>
              <a:rPr lang="en-GB" sz="3200" dirty="0"/>
              <a:t>Cl, NH</a:t>
            </a:r>
            <a:r>
              <a:rPr lang="en-GB" sz="3200" baseline="-25000" dirty="0"/>
              <a:t>3</a:t>
            </a:r>
            <a:r>
              <a:rPr lang="en-GB" sz="3200" dirty="0"/>
              <a:t>, CH</a:t>
            </a:r>
            <a:r>
              <a:rPr lang="en-GB" sz="3200" baseline="-25000" dirty="0"/>
              <a:t>3</a:t>
            </a:r>
            <a:r>
              <a:rPr lang="en-GB" sz="3200" dirty="0"/>
              <a:t>NH</a:t>
            </a:r>
            <a:r>
              <a:rPr lang="en-GB" sz="3200" baseline="-25000" dirty="0"/>
              <a:t>2</a:t>
            </a:r>
            <a:r>
              <a:rPr lang="en-GB" sz="3200" dirty="0"/>
              <a:t> are </a:t>
            </a:r>
            <a:r>
              <a:rPr lang="en-GB" sz="3200" b="1" dirty="0"/>
              <a:t>all polar because of </a:t>
            </a:r>
            <a:r>
              <a:rPr lang="en-GB" sz="3200" b="1" dirty="0" smtClean="0"/>
              <a:t>this</a:t>
            </a:r>
            <a:endParaRPr lang="en-GB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2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2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LECTURE I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INTRODUCTION/GENERAL INFORMATION</a:t>
            </a:r>
          </a:p>
          <a:p>
            <a:endParaRPr lang="en-GB" dirty="0" smtClean="0"/>
          </a:p>
          <a:p>
            <a:r>
              <a:rPr lang="en-GB" dirty="0" smtClean="0"/>
              <a:t>BACKGROUND</a:t>
            </a:r>
          </a:p>
          <a:p>
            <a:endParaRPr lang="en-GB" dirty="0"/>
          </a:p>
          <a:p>
            <a:r>
              <a:rPr lang="en-GB" dirty="0" smtClean="0"/>
              <a:t>COURSE CONTENT</a:t>
            </a:r>
          </a:p>
          <a:p>
            <a:endParaRPr lang="en-GB" dirty="0" smtClean="0"/>
          </a:p>
          <a:p>
            <a:r>
              <a:rPr lang="en-GB" dirty="0" smtClean="0"/>
              <a:t>HISTORICAL PERSPECTIVE</a:t>
            </a:r>
          </a:p>
          <a:p>
            <a:endParaRPr lang="en-GB" dirty="0" smtClean="0"/>
          </a:p>
          <a:p>
            <a:r>
              <a:rPr lang="en-GB" dirty="0" smtClean="0"/>
              <a:t>FLASHBACK: SOME BASIC CONCEPTS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3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POLAR COVALENT </a:t>
            </a:r>
            <a:r>
              <a:rPr lang="en-GB" b="1" dirty="0" err="1">
                <a:latin typeface="+mn-lt"/>
              </a:rPr>
              <a:t>vs</a:t>
            </a:r>
            <a:r>
              <a:rPr lang="en-GB" b="1" dirty="0">
                <a:latin typeface="+mn-lt"/>
              </a:rPr>
              <a:t> NON-POLAR COVALENT</a:t>
            </a:r>
            <a:endParaRPr lang="en-GB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GB" sz="3800" b="1" dirty="0" smtClean="0">
                <a:latin typeface="Comic Sans MS" panose="030F0702030302020204" pitchFamily="66" charset="0"/>
              </a:rPr>
              <a:t>Q6</a:t>
            </a:r>
            <a:endParaRPr lang="en-GB" sz="3300" b="1" dirty="0" smtClean="0">
              <a:latin typeface="Comic Sans MS" panose="030F0702030302020204" pitchFamily="66" charset="0"/>
            </a:endParaRPr>
          </a:p>
          <a:p>
            <a:pPr algn="just"/>
            <a:r>
              <a:rPr lang="en-GB" sz="3800" b="1" dirty="0" smtClean="0">
                <a:latin typeface="Comic Sans MS" panose="030F0702030302020204" pitchFamily="66" charset="0"/>
              </a:rPr>
              <a:t>Classify the following bonds as either “Polar covalent” or “Non-polar covalent”</a:t>
            </a:r>
          </a:p>
          <a:p>
            <a:pPr lvl="1" algn="just"/>
            <a:endParaRPr lang="en-GB" b="1" dirty="0">
              <a:latin typeface="Comic Sans MS" panose="030F0702030302020204" pitchFamily="66" charset="0"/>
            </a:endParaRPr>
          </a:p>
          <a:p>
            <a:pPr algn="just"/>
            <a:r>
              <a:rPr lang="en-GB" sz="3800" b="1" dirty="0" smtClean="0">
                <a:latin typeface="Comic Sans MS" panose="030F0702030302020204" pitchFamily="66" charset="0"/>
              </a:rPr>
              <a:t>C-O</a:t>
            </a:r>
          </a:p>
          <a:p>
            <a:pPr algn="just"/>
            <a:r>
              <a:rPr lang="en-GB" sz="3800" b="1" dirty="0" smtClean="0">
                <a:latin typeface="Comic Sans MS" panose="030F0702030302020204" pitchFamily="66" charset="0"/>
              </a:rPr>
              <a:t>C-C</a:t>
            </a:r>
          </a:p>
          <a:p>
            <a:pPr algn="just"/>
            <a:r>
              <a:rPr lang="en-GB" sz="3800" b="1" dirty="0" smtClean="0">
                <a:latin typeface="Comic Sans MS" panose="030F0702030302020204" pitchFamily="66" charset="0"/>
              </a:rPr>
              <a:t>O-H</a:t>
            </a:r>
          </a:p>
          <a:p>
            <a:pPr algn="just"/>
            <a:r>
              <a:rPr lang="en-GB" sz="3800" b="1" dirty="0" smtClean="0">
                <a:latin typeface="Comic Sans MS" panose="030F0702030302020204" pitchFamily="66" charset="0"/>
              </a:rPr>
              <a:t>C-N</a:t>
            </a:r>
          </a:p>
          <a:p>
            <a:pPr algn="just"/>
            <a:r>
              <a:rPr lang="en-GB" sz="3800" b="1" dirty="0" smtClean="0">
                <a:latin typeface="Comic Sans MS" panose="030F0702030302020204" pitchFamily="66" charset="0"/>
              </a:rPr>
              <a:t>C-Li</a:t>
            </a:r>
          </a:p>
          <a:p>
            <a:pPr algn="just"/>
            <a:r>
              <a:rPr lang="en-GB" sz="3800" b="1" dirty="0" smtClean="0">
                <a:latin typeface="Comic Sans MS" panose="030F0702030302020204" pitchFamily="66" charset="0"/>
              </a:rPr>
              <a:t>O-O</a:t>
            </a:r>
          </a:p>
          <a:p>
            <a:pPr algn="just"/>
            <a:r>
              <a:rPr lang="en-GB" sz="3800" b="1" dirty="0" smtClean="0">
                <a:latin typeface="Comic Sans MS" panose="030F0702030302020204" pitchFamily="66" charset="0"/>
              </a:rPr>
              <a:t>C-H</a:t>
            </a:r>
            <a:endParaRPr lang="en-GB" sz="3800" b="1" dirty="0">
              <a:latin typeface="Comic Sans MS" panose="030F0702030302020204" pitchFamily="66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011770" cy="365125"/>
          </a:xfrm>
        </p:spPr>
        <p:txBody>
          <a:bodyPr/>
          <a:lstStyle/>
          <a:p>
            <a:r>
              <a:rPr lang="en-GB" dirty="0" smtClean="0"/>
              <a:t>Department of Chemical Sciences, Bingham University, </a:t>
            </a:r>
            <a:r>
              <a:rPr lang="en-GB" dirty="0" err="1" smtClean="0"/>
              <a:t>Karu</a:t>
            </a:r>
            <a:r>
              <a:rPr lang="en-GB" dirty="0" smtClean="0"/>
              <a:t>                       Organic Chemistry I                                         joseph.oguegbulu@binghamuni.edu.ng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30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2527"/>
            <a:ext cx="1131780" cy="106471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5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360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POLAR COVALENT </a:t>
            </a:r>
            <a:r>
              <a:rPr lang="en-GB" b="1" dirty="0" err="1">
                <a:latin typeface="+mn-lt"/>
              </a:rPr>
              <a:t>vs</a:t>
            </a:r>
            <a:r>
              <a:rPr lang="en-GB" b="1" dirty="0">
                <a:latin typeface="+mn-lt"/>
              </a:rPr>
              <a:t> NON-POLAR COVALENT</a:t>
            </a:r>
            <a:endParaRPr lang="en-GB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7444" cy="4351338"/>
          </a:xfrm>
        </p:spPr>
        <p:txBody>
          <a:bodyPr>
            <a:normAutofit/>
          </a:bodyPr>
          <a:lstStyle/>
          <a:p>
            <a:pPr algn="just"/>
            <a:r>
              <a:rPr lang="en-GB" sz="3200" dirty="0" smtClean="0"/>
              <a:t>Polarity in organic compounds affects their physical and chemical properties such as </a:t>
            </a:r>
          </a:p>
          <a:p>
            <a:pPr lvl="1" algn="just"/>
            <a:r>
              <a:rPr lang="en-GB" sz="2800" dirty="0" smtClean="0"/>
              <a:t>Melting and boiling points</a:t>
            </a:r>
          </a:p>
          <a:p>
            <a:pPr lvl="1" algn="just"/>
            <a:r>
              <a:rPr lang="en-GB" sz="2800" dirty="0" smtClean="0"/>
              <a:t>Stability and reactivity, </a:t>
            </a:r>
            <a:r>
              <a:rPr lang="en-GB" sz="2800" dirty="0" err="1" smtClean="0"/>
              <a:t>etc</a:t>
            </a:r>
            <a:endParaRPr lang="en-GB" sz="2800" dirty="0" smtClean="0"/>
          </a:p>
          <a:p>
            <a:pPr lvl="1" algn="just"/>
            <a:endParaRPr lang="en-GB" dirty="0"/>
          </a:p>
          <a:p>
            <a:pPr algn="just"/>
            <a:r>
              <a:rPr lang="en-GB" sz="3200" dirty="0" smtClean="0"/>
              <a:t>This is largely because polar organic </a:t>
            </a:r>
            <a:r>
              <a:rPr lang="en-GB" sz="3200" dirty="0" err="1" smtClean="0"/>
              <a:t>cmpds</a:t>
            </a:r>
            <a:r>
              <a:rPr lang="en-GB" sz="3200" dirty="0" smtClean="0"/>
              <a:t> can undergo…</a:t>
            </a:r>
          </a:p>
          <a:p>
            <a:pPr lvl="1" algn="just"/>
            <a:r>
              <a:rPr lang="en-GB" sz="3200" b="1" dirty="0" smtClean="0"/>
              <a:t>HYDROGEN BONDING</a:t>
            </a:r>
            <a:endParaRPr lang="en-GB" sz="3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011770" cy="365125"/>
          </a:xfrm>
        </p:spPr>
        <p:txBody>
          <a:bodyPr/>
          <a:lstStyle/>
          <a:p>
            <a:r>
              <a:rPr lang="en-GB" dirty="0" smtClean="0"/>
              <a:t>Department of Chemical Sciences, Bingham University, </a:t>
            </a:r>
            <a:r>
              <a:rPr lang="en-GB" dirty="0" err="1" smtClean="0"/>
              <a:t>Karu</a:t>
            </a:r>
            <a:r>
              <a:rPr lang="en-GB" dirty="0" smtClean="0"/>
              <a:t>                       Organic Chemistry I                                         joseph.oguegbulu@binghamuni.edu.ng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31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36" y="1227552"/>
            <a:ext cx="5966564" cy="5223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2527"/>
            <a:ext cx="1131780" cy="10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0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HYDROGEN BONDING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04661" cy="4351338"/>
          </a:xfrm>
        </p:spPr>
        <p:txBody>
          <a:bodyPr>
            <a:noAutofit/>
          </a:bodyPr>
          <a:lstStyle/>
          <a:p>
            <a:pPr algn="just"/>
            <a:r>
              <a:rPr lang="en-GB" sz="3200" dirty="0" smtClean="0"/>
              <a:t>A type of </a:t>
            </a:r>
            <a:r>
              <a:rPr lang="en-GB" sz="3200" b="1" dirty="0" smtClean="0"/>
              <a:t>INTER</a:t>
            </a:r>
            <a:r>
              <a:rPr lang="en-GB" sz="3200" dirty="0" smtClean="0"/>
              <a:t>-MOLECULAR bonding</a:t>
            </a:r>
          </a:p>
          <a:p>
            <a:pPr lvl="1" algn="just"/>
            <a:r>
              <a:rPr lang="en-GB" sz="2800" dirty="0" smtClean="0"/>
              <a:t>i.e. only exists </a:t>
            </a:r>
            <a:r>
              <a:rPr lang="en-GB" sz="2800" b="1" dirty="0" smtClean="0"/>
              <a:t>between</a:t>
            </a:r>
            <a:r>
              <a:rPr lang="en-GB" sz="2800" dirty="0" smtClean="0"/>
              <a:t> molecules</a:t>
            </a:r>
          </a:p>
          <a:p>
            <a:pPr lvl="1" algn="just"/>
            <a:r>
              <a:rPr lang="en-GB" sz="2800" dirty="0"/>
              <a:t>N</a:t>
            </a:r>
            <a:r>
              <a:rPr lang="en-GB" sz="2800" dirty="0" smtClean="0"/>
              <a:t>ot within </a:t>
            </a:r>
            <a:r>
              <a:rPr lang="en-GB" sz="2800" dirty="0"/>
              <a:t>a</a:t>
            </a:r>
            <a:r>
              <a:rPr lang="en-GB" sz="2800" dirty="0" smtClean="0"/>
              <a:t> molecule</a:t>
            </a:r>
          </a:p>
          <a:p>
            <a:pPr algn="just"/>
            <a:r>
              <a:rPr lang="en-GB" sz="3200" dirty="0" smtClean="0"/>
              <a:t>Only exists where there is </a:t>
            </a:r>
          </a:p>
          <a:p>
            <a:pPr lvl="1" algn="just"/>
            <a:r>
              <a:rPr lang="en-GB" sz="2800" dirty="0" smtClean="0"/>
              <a:t>A Polar hydrogen </a:t>
            </a:r>
            <a:r>
              <a:rPr lang="en-GB" sz="2800" b="1" dirty="0" smtClean="0"/>
              <a:t>(HBD) </a:t>
            </a:r>
            <a:r>
              <a:rPr lang="en-GB" sz="2800" dirty="0" smtClean="0"/>
              <a:t>&amp;</a:t>
            </a:r>
          </a:p>
          <a:p>
            <a:pPr lvl="1" algn="just"/>
            <a:r>
              <a:rPr lang="en-GB" sz="2800" dirty="0" smtClean="0"/>
              <a:t>An </a:t>
            </a:r>
            <a:r>
              <a:rPr lang="en-GB" sz="2800" b="1" dirty="0" smtClean="0"/>
              <a:t>electronegative atom (HBA) </a:t>
            </a:r>
            <a:r>
              <a:rPr lang="en-GB" sz="2800" dirty="0" smtClean="0"/>
              <a:t>e.g. O, N, X in </a:t>
            </a:r>
            <a:r>
              <a:rPr lang="en-GB" sz="2800" dirty="0"/>
              <a:t>the neighbouring molecules</a:t>
            </a:r>
            <a:endParaRPr lang="en-GB" sz="2800" dirty="0" smtClean="0"/>
          </a:p>
          <a:p>
            <a:pPr algn="just"/>
            <a:r>
              <a:rPr lang="en-GB" sz="3200" dirty="0" smtClean="0"/>
              <a:t>Other intermolecular bond types e.g. </a:t>
            </a:r>
            <a:r>
              <a:rPr lang="en-GB" sz="3200" b="1" dirty="0" smtClean="0"/>
              <a:t>van da Waal </a:t>
            </a:r>
            <a:r>
              <a:rPr lang="en-GB" sz="3200" dirty="0" smtClean="0"/>
              <a:t>exist in </a:t>
            </a:r>
            <a:r>
              <a:rPr lang="en-GB" sz="3200" b="1" dirty="0" smtClean="0"/>
              <a:t>nonpolar </a:t>
            </a:r>
            <a:r>
              <a:rPr lang="en-GB" sz="3200" b="1" dirty="0" err="1" smtClean="0"/>
              <a:t>cmpds</a:t>
            </a:r>
            <a:endParaRPr lang="en-GB" sz="3200" b="1" dirty="0" smtClean="0"/>
          </a:p>
          <a:p>
            <a:pPr algn="just"/>
            <a:endParaRPr lang="en-GB" sz="3200" dirty="0" smtClean="0"/>
          </a:p>
          <a:p>
            <a:pPr algn="just"/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dirty="0" smtClean="0"/>
              <a:t>Department of Chemical Sciences, Bingham University, </a:t>
            </a:r>
            <a:r>
              <a:rPr lang="en-GB" dirty="0" err="1" smtClean="0"/>
              <a:t>Karu</a:t>
            </a:r>
            <a:r>
              <a:rPr lang="en-GB" dirty="0" smtClean="0"/>
              <a:t>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61" y="3371133"/>
            <a:ext cx="3994235" cy="2805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861" y="1169768"/>
            <a:ext cx="3994235" cy="2096309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104" y="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635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47" y="2936472"/>
            <a:ext cx="3670853" cy="18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OTHER INTERMOLECULAR BOND TYPES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27504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3200" dirty="0" smtClean="0"/>
              <a:t>Other intermolecular bond types include</a:t>
            </a:r>
          </a:p>
          <a:p>
            <a:pPr algn="just"/>
            <a:endParaRPr lang="en-GB" sz="1600" b="1" dirty="0" smtClean="0"/>
          </a:p>
          <a:p>
            <a:pPr algn="just"/>
            <a:r>
              <a:rPr lang="en-GB" sz="3200" dirty="0" smtClean="0"/>
              <a:t>van da Waal </a:t>
            </a:r>
            <a:r>
              <a:rPr lang="en-GB" sz="3200" b="1" dirty="0" smtClean="0"/>
              <a:t>	</a:t>
            </a:r>
            <a:r>
              <a:rPr lang="en-GB" sz="3200" dirty="0" smtClean="0"/>
              <a:t>(</a:t>
            </a:r>
            <a:r>
              <a:rPr lang="en-GB" sz="3200" b="1" dirty="0" smtClean="0"/>
              <a:t>B/w Non-polar </a:t>
            </a:r>
            <a:r>
              <a:rPr lang="en-GB" sz="3200" b="1" dirty="0" err="1" smtClean="0"/>
              <a:t>cmpds</a:t>
            </a:r>
            <a:r>
              <a:rPr lang="en-GB" sz="3200" dirty="0" smtClean="0"/>
              <a:t>)</a:t>
            </a:r>
            <a:endParaRPr lang="en-GB" sz="3200" dirty="0"/>
          </a:p>
          <a:p>
            <a:pPr algn="just"/>
            <a:endParaRPr lang="en-GB" sz="1600" dirty="0" smtClean="0"/>
          </a:p>
          <a:p>
            <a:pPr algn="just"/>
            <a:r>
              <a:rPr lang="en-GB" sz="3200" dirty="0" smtClean="0"/>
              <a:t>Dipole-dipole interactions </a:t>
            </a:r>
            <a:r>
              <a:rPr lang="en-GB" sz="3200" b="1" dirty="0" smtClean="0"/>
              <a:t>(B/w Polar </a:t>
            </a:r>
            <a:r>
              <a:rPr lang="en-GB" sz="3200" b="1" dirty="0" err="1" smtClean="0"/>
              <a:t>cmpds</a:t>
            </a:r>
            <a:r>
              <a:rPr lang="en-GB" sz="3200" b="1" dirty="0" smtClean="0"/>
              <a:t>)</a:t>
            </a:r>
          </a:p>
          <a:p>
            <a:pPr algn="just"/>
            <a:endParaRPr lang="en-GB" sz="1600" dirty="0"/>
          </a:p>
          <a:p>
            <a:pPr algn="just"/>
            <a:r>
              <a:rPr lang="en-GB" sz="3200" dirty="0" smtClean="0"/>
              <a:t>Electrostatic </a:t>
            </a:r>
            <a:r>
              <a:rPr lang="en-GB" sz="3200" dirty="0"/>
              <a:t>interactions </a:t>
            </a:r>
            <a:r>
              <a:rPr lang="en-GB" sz="3200" b="1" dirty="0" smtClean="0"/>
              <a:t>(B/w Polar </a:t>
            </a:r>
            <a:r>
              <a:rPr lang="en-GB" sz="3200" b="1" dirty="0" err="1"/>
              <a:t>cmpds</a:t>
            </a:r>
            <a:r>
              <a:rPr lang="en-GB" sz="3200" b="1" dirty="0" smtClean="0"/>
              <a:t>)</a:t>
            </a:r>
          </a:p>
          <a:p>
            <a:pPr algn="just"/>
            <a:endParaRPr lang="en-GB" sz="1600" dirty="0"/>
          </a:p>
          <a:p>
            <a:pPr algn="just"/>
            <a:r>
              <a:rPr lang="en-GB" sz="3200" dirty="0" smtClean="0"/>
              <a:t>Metallic bonding </a:t>
            </a:r>
            <a:r>
              <a:rPr lang="en-GB" sz="3200" b="1" dirty="0" smtClean="0"/>
              <a:t>(B/w metals). </a:t>
            </a:r>
            <a:r>
              <a:rPr lang="en-GB" sz="3200" dirty="0" err="1" smtClean="0"/>
              <a:t>etc</a:t>
            </a:r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dirty="0" smtClean="0"/>
              <a:t>Department of Chemical Sciences, Bingham University, </a:t>
            </a:r>
            <a:r>
              <a:rPr lang="en-GB" dirty="0" err="1" smtClean="0"/>
              <a:t>Karu</a:t>
            </a:r>
            <a:r>
              <a:rPr lang="en-GB" dirty="0" smtClean="0"/>
              <a:t>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68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23" y="3935894"/>
            <a:ext cx="6866977" cy="242045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/>
          <a:lstStyle/>
          <a:p>
            <a:pPr marL="0" indent="0" algn="ctr">
              <a:buNone/>
            </a:pPr>
            <a:r>
              <a:rPr lang="en-GB" sz="2400" b="1" dirty="0" smtClean="0">
                <a:latin typeface="Comic Sans MS" panose="030F0702030302020204" pitchFamily="66" charset="0"/>
              </a:rPr>
              <a:t>DID </a:t>
            </a:r>
            <a:r>
              <a:rPr lang="en-GB" sz="2400" b="1" dirty="0" smtClean="0">
                <a:latin typeface="Comic Sans MS" panose="030F0702030302020204" pitchFamily="66" charset="0"/>
              </a:rPr>
              <a:t>YOU KNOW</a:t>
            </a:r>
            <a:r>
              <a:rPr lang="en-GB" sz="2400" b="1" dirty="0" smtClean="0">
                <a:latin typeface="Comic Sans MS" panose="030F0702030302020204" pitchFamily="66" charset="0"/>
              </a:rPr>
              <a:t>???</a:t>
            </a:r>
          </a:p>
          <a:p>
            <a:r>
              <a:rPr lang="en-GB" sz="2400" b="1" dirty="0" smtClean="0">
                <a:latin typeface="Comic Sans MS" panose="030F0702030302020204" pitchFamily="66" charset="0"/>
              </a:rPr>
              <a:t>Hydrogen bonding is one</a:t>
            </a:r>
            <a:r>
              <a:rPr lang="en-GB" sz="2400" b="1" dirty="0" smtClean="0">
                <a:latin typeface="Comic Sans MS" panose="030F0702030302020204" pitchFamily="66" charset="0"/>
              </a:rPr>
              <a:t> of </a:t>
            </a:r>
            <a:r>
              <a:rPr lang="en-GB" sz="2400" b="1" dirty="0" smtClean="0">
                <a:latin typeface="Comic Sans MS" panose="030F0702030302020204" pitchFamily="66" charset="0"/>
              </a:rPr>
              <a:t>the most important things </a:t>
            </a:r>
            <a:r>
              <a:rPr lang="en-GB" sz="2400" b="1" dirty="0" smtClean="0">
                <a:latin typeface="Comic Sans MS" panose="030F0702030302020204" pitchFamily="66" charset="0"/>
              </a:rPr>
              <a:t>in nature!</a:t>
            </a:r>
          </a:p>
          <a:p>
            <a:r>
              <a:rPr lang="en-GB" sz="2400" b="1" dirty="0" smtClean="0">
                <a:latin typeface="Comic Sans MS" panose="030F0702030302020204" pitchFamily="66" charset="0"/>
              </a:rPr>
              <a:t>It’s the reason </a:t>
            </a:r>
            <a:r>
              <a:rPr lang="en-GB" sz="2400" b="1" dirty="0" smtClean="0">
                <a:latin typeface="Comic Sans MS" panose="030F0702030302020204" pitchFamily="66" charset="0"/>
              </a:rPr>
              <a:t>water </a:t>
            </a:r>
            <a:r>
              <a:rPr lang="en-GB" sz="2400" b="1" dirty="0" smtClean="0">
                <a:latin typeface="Comic Sans MS" panose="030F0702030302020204" pitchFamily="66" charset="0"/>
              </a:rPr>
              <a:t>boils at </a:t>
            </a:r>
            <a:r>
              <a:rPr lang="en-GB" sz="2400" b="1" dirty="0" smtClean="0">
                <a:latin typeface="Comic Sans MS" panose="030F0702030302020204" pitchFamily="66" charset="0"/>
              </a:rPr>
              <a:t>100</a:t>
            </a:r>
            <a:r>
              <a:rPr lang="en-GB" sz="2400" b="1" baseline="30000" dirty="0" smtClean="0">
                <a:latin typeface="Comic Sans MS" panose="030F0702030302020204" pitchFamily="66" charset="0"/>
              </a:rPr>
              <a:t>o</a:t>
            </a:r>
            <a:r>
              <a:rPr lang="en-GB" sz="2400" b="1" dirty="0" smtClean="0">
                <a:latin typeface="Comic Sans MS" panose="030F0702030302020204" pitchFamily="66" charset="0"/>
              </a:rPr>
              <a:t>C (very high for a </a:t>
            </a:r>
            <a:r>
              <a:rPr lang="en-GB" sz="2400" b="1" dirty="0" smtClean="0">
                <a:latin typeface="Comic Sans MS" panose="030F0702030302020204" pitchFamily="66" charset="0"/>
              </a:rPr>
              <a:t>small molecule like H</a:t>
            </a:r>
            <a:r>
              <a:rPr lang="en-GB" sz="2400" b="1" baseline="-25000" dirty="0" smtClean="0">
                <a:latin typeface="Comic Sans MS" panose="030F0702030302020204" pitchFamily="66" charset="0"/>
              </a:rPr>
              <a:t>2</a:t>
            </a:r>
            <a:r>
              <a:rPr lang="en-GB" sz="2400" b="1" dirty="0" smtClean="0">
                <a:latin typeface="Comic Sans MS" panose="030F0702030302020204" pitchFamily="66" charset="0"/>
              </a:rPr>
              <a:t>0)</a:t>
            </a:r>
          </a:p>
          <a:p>
            <a:r>
              <a:rPr lang="en-GB" sz="2400" b="1" dirty="0" smtClean="0">
                <a:latin typeface="Comic Sans MS" panose="030F0702030302020204" pitchFamily="66" charset="0"/>
              </a:rPr>
              <a:t>It is also responsible for the integrity of GENETIC information by holding together your DNA</a:t>
            </a:r>
            <a:endParaRPr lang="en-GB" sz="2400" b="1" dirty="0" smtClean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r>
              <a:rPr lang="en-GB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It </a:t>
            </a:r>
            <a:r>
              <a:rPr lang="en-GB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also keeps </a:t>
            </a:r>
            <a:r>
              <a:rPr lang="en-GB" b="1" dirty="0">
                <a:solidFill>
                  <a:schemeClr val="bg1"/>
                </a:solidFill>
                <a:latin typeface="Comic Sans MS" panose="030F0702030302020204" pitchFamily="66" charset="0"/>
              </a:rPr>
              <a:t>your DNA Stands together</a:t>
            </a:r>
            <a:r>
              <a:rPr lang="en-GB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!!!</a:t>
            </a:r>
            <a:endParaRPr lang="en-GB" b="1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895"/>
            <a:ext cx="4486823" cy="242045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6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415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2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ORG. CHEM.: A HISTORICAL PERSPECTIVE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endParaRPr lang="en-GB" dirty="0" smtClean="0"/>
          </a:p>
          <a:p>
            <a:pPr marL="0" lvl="0" indent="0" algn="ctr">
              <a:buNone/>
            </a:pPr>
            <a:endParaRPr lang="en-GB" dirty="0"/>
          </a:p>
          <a:p>
            <a:pPr marL="0" lvl="0" indent="0" algn="ctr">
              <a:buNone/>
            </a:pPr>
            <a:r>
              <a:rPr lang="en-GB" dirty="0" smtClean="0"/>
              <a:t>If CHM </a:t>
            </a:r>
            <a:r>
              <a:rPr lang="en-GB" dirty="0" smtClean="0"/>
              <a:t>101A </a:t>
            </a:r>
            <a:r>
              <a:rPr lang="en-GB" dirty="0" smtClean="0"/>
              <a:t>is </a:t>
            </a:r>
            <a:r>
              <a:rPr lang="en-GB" sz="3600" b="1" dirty="0" smtClean="0"/>
              <a:t>PHYSICAL</a:t>
            </a:r>
            <a:r>
              <a:rPr lang="en-GB" dirty="0" smtClean="0"/>
              <a:t> </a:t>
            </a:r>
            <a:r>
              <a:rPr lang="en-GB" dirty="0" smtClean="0"/>
              <a:t>CHEMISTRY, why do we do CHM 103???</a:t>
            </a:r>
          </a:p>
          <a:p>
            <a:pPr lvl="0" algn="ctr"/>
            <a:endParaRPr lang="en-GB" dirty="0" smtClean="0"/>
          </a:p>
          <a:p>
            <a:pPr marL="0" lvl="0" indent="0" algn="ctr">
              <a:buNone/>
            </a:pPr>
            <a:r>
              <a:rPr lang="en-GB" dirty="0" smtClean="0"/>
              <a:t>Why is Organic Chemistry studied?</a:t>
            </a:r>
          </a:p>
          <a:p>
            <a:pPr lvl="0"/>
            <a:endParaRPr lang="en-GB" dirty="0"/>
          </a:p>
          <a:p>
            <a:pPr marL="0" lvl="0" indent="0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61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A HISTORICAL PERSPECTIVE: Vitality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77200" cy="4351338"/>
          </a:xfrm>
        </p:spPr>
        <p:txBody>
          <a:bodyPr>
            <a:normAutofit/>
          </a:bodyPr>
          <a:lstStyle/>
          <a:p>
            <a:pPr lvl="0" algn="just"/>
            <a:r>
              <a:rPr lang="en-GB" dirty="0" smtClean="0"/>
              <a:t>Historically, substances that exist in biological systems such as </a:t>
            </a:r>
            <a:r>
              <a:rPr lang="en-GB" b="1" dirty="0" smtClean="0"/>
              <a:t>blood, sweat, urine, </a:t>
            </a:r>
            <a:r>
              <a:rPr lang="en-GB" b="1" dirty="0" err="1" smtClean="0"/>
              <a:t>cholorophyl</a:t>
            </a:r>
            <a:r>
              <a:rPr lang="en-GB" b="1" dirty="0" smtClean="0"/>
              <a:t>, rubber, semen,</a:t>
            </a:r>
            <a:r>
              <a:rPr lang="en-GB" dirty="0" smtClean="0"/>
              <a:t> </a:t>
            </a:r>
            <a:r>
              <a:rPr lang="en-GB" dirty="0" err="1" smtClean="0"/>
              <a:t>etc</a:t>
            </a:r>
            <a:r>
              <a:rPr lang="en-GB" dirty="0" smtClean="0"/>
              <a:t> were thought to be different from ‘test tube compounds’</a:t>
            </a:r>
          </a:p>
          <a:p>
            <a:pPr lvl="0" algn="just"/>
            <a:endParaRPr lang="en-GB" dirty="0"/>
          </a:p>
          <a:p>
            <a:pPr lvl="0" algn="just"/>
            <a:r>
              <a:rPr lang="en-GB" dirty="0" smtClean="0"/>
              <a:t>They were regarded as possessing a </a:t>
            </a:r>
            <a:r>
              <a:rPr lang="en-GB" b="1" dirty="0" smtClean="0"/>
              <a:t>“Vital Force”</a:t>
            </a:r>
          </a:p>
          <a:p>
            <a:pPr lvl="0" algn="just"/>
            <a:r>
              <a:rPr lang="en-GB" dirty="0" smtClean="0"/>
              <a:t>This was regarded as the </a:t>
            </a:r>
            <a:r>
              <a:rPr lang="en-GB" i="1" dirty="0" smtClean="0"/>
              <a:t>“Theory of VITALITY”</a:t>
            </a:r>
          </a:p>
          <a:p>
            <a:pPr lvl="1" algn="just"/>
            <a:r>
              <a:rPr lang="en-GB" dirty="0" smtClean="0"/>
              <a:t>They could not be synthesised from inorganic components</a:t>
            </a:r>
          </a:p>
          <a:p>
            <a:pPr algn="just"/>
            <a:r>
              <a:rPr lang="en-GB" dirty="0" smtClean="0"/>
              <a:t>But this was not true!!!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22899"/>
            <a:ext cx="3276600" cy="2048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824397"/>
            <a:ext cx="2857500" cy="16002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77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2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3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THEORY OF VITALITY DEBUNKED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243170" cy="4351338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en-GB" dirty="0" smtClean="0"/>
              <a:t>This idea was held until the 19</a:t>
            </a:r>
            <a:r>
              <a:rPr lang="en-GB" baseline="30000" dirty="0" smtClean="0"/>
              <a:t>th</a:t>
            </a:r>
            <a:r>
              <a:rPr lang="en-GB" dirty="0" smtClean="0"/>
              <a:t> century (i.e. 1800s)</a:t>
            </a:r>
          </a:p>
          <a:p>
            <a:pPr marL="0" lvl="0" indent="0" algn="ctr">
              <a:buNone/>
            </a:pPr>
            <a:r>
              <a:rPr lang="en-GB" b="1" dirty="0" smtClean="0"/>
              <a:t>UNTIL THE FOLLOWING HAPPENED</a:t>
            </a:r>
            <a:endParaRPr lang="en-GB" b="1" dirty="0"/>
          </a:p>
          <a:p>
            <a:pPr lvl="0" algn="just"/>
            <a:r>
              <a:rPr lang="en-US" dirty="0" smtClean="0"/>
              <a:t>Synthesis of </a:t>
            </a:r>
            <a:r>
              <a:rPr lang="en-US" dirty="0" err="1"/>
              <a:t>carbamide</a:t>
            </a:r>
            <a:r>
              <a:rPr lang="en-US" dirty="0"/>
              <a:t> (urea) </a:t>
            </a:r>
            <a:r>
              <a:rPr lang="en-US" dirty="0" smtClean="0"/>
              <a:t>(</a:t>
            </a:r>
            <a:r>
              <a:rPr lang="en-US" i="1" dirty="0" smtClean="0"/>
              <a:t>Friedrich Wholer1828)</a:t>
            </a:r>
          </a:p>
          <a:p>
            <a:pPr lvl="2" algn="just"/>
            <a:r>
              <a:rPr lang="en-US" dirty="0" smtClean="0"/>
              <a:t>NH4</a:t>
            </a:r>
            <a:r>
              <a:rPr lang="en-US" baseline="30000" dirty="0" smtClean="0"/>
              <a:t>+</a:t>
            </a:r>
            <a:r>
              <a:rPr lang="en-US" dirty="0" smtClean="0"/>
              <a:t>   +    </a:t>
            </a:r>
            <a:r>
              <a:rPr lang="en-US" baseline="30000" dirty="0" smtClean="0"/>
              <a:t>-</a:t>
            </a:r>
            <a:r>
              <a:rPr lang="en-US" dirty="0" smtClean="0"/>
              <a:t>OCN       ---------&gt;	</a:t>
            </a:r>
            <a:r>
              <a:rPr lang="en-US" b="1" dirty="0" smtClean="0"/>
              <a:t>H</a:t>
            </a:r>
            <a:r>
              <a:rPr lang="en-US" b="1" baseline="-25000" dirty="0" smtClean="0"/>
              <a:t>2</a:t>
            </a:r>
            <a:r>
              <a:rPr lang="en-US" b="1" dirty="0" smtClean="0"/>
              <a:t>N-CO-NH</a:t>
            </a:r>
            <a:r>
              <a:rPr lang="en-US" b="1" baseline="-25000" dirty="0" smtClean="0"/>
              <a:t>2  </a:t>
            </a:r>
            <a:r>
              <a:rPr lang="en-US" b="1" dirty="0" smtClean="0"/>
              <a:t>(Urea)</a:t>
            </a:r>
            <a:endParaRPr lang="en-US" b="1" baseline="-25000" dirty="0" smtClean="0"/>
          </a:p>
          <a:p>
            <a:pPr lvl="0" algn="just"/>
            <a:r>
              <a:rPr lang="en-US" dirty="0" smtClean="0"/>
              <a:t>Making </a:t>
            </a:r>
            <a:r>
              <a:rPr lang="en-US" dirty="0"/>
              <a:t>of </a:t>
            </a:r>
            <a:r>
              <a:rPr lang="en-US" b="1" dirty="0"/>
              <a:t>soaps</a:t>
            </a:r>
            <a:r>
              <a:rPr lang="en-US" dirty="0"/>
              <a:t> from </a:t>
            </a:r>
            <a:r>
              <a:rPr lang="en-US" dirty="0" err="1" smtClean="0"/>
              <a:t>fats&amp;oils</a:t>
            </a:r>
            <a:r>
              <a:rPr lang="en-US" dirty="0" smtClean="0"/>
              <a:t> </a:t>
            </a:r>
            <a:r>
              <a:rPr lang="en-US" sz="2600" dirty="0" smtClean="0"/>
              <a:t>(</a:t>
            </a:r>
            <a:r>
              <a:rPr lang="en-US" sz="2600" i="1" dirty="0" smtClean="0"/>
              <a:t>Michel </a:t>
            </a:r>
            <a:r>
              <a:rPr lang="en-US" sz="2600" i="1" dirty="0" err="1" smtClean="0"/>
              <a:t>Chevereul</a:t>
            </a:r>
            <a:r>
              <a:rPr lang="en-US" sz="2600" dirty="0"/>
              <a:t> </a:t>
            </a:r>
            <a:r>
              <a:rPr lang="en-US" sz="2600" dirty="0" smtClean="0"/>
              <a:t>1816)</a:t>
            </a:r>
            <a:endParaRPr lang="en-US" sz="3000" dirty="0" smtClean="0"/>
          </a:p>
          <a:p>
            <a:pPr lvl="0" algn="just"/>
            <a:endParaRPr lang="en-US" dirty="0" smtClean="0"/>
          </a:p>
          <a:p>
            <a:pPr lvl="0" algn="just"/>
            <a:r>
              <a:rPr lang="en-US" dirty="0" smtClean="0"/>
              <a:t>Synthesis </a:t>
            </a:r>
            <a:r>
              <a:rPr lang="en-US" dirty="0"/>
              <a:t>of Perkin’s </a:t>
            </a:r>
            <a:r>
              <a:rPr lang="en-US" dirty="0" smtClean="0"/>
              <a:t>mauve (</a:t>
            </a:r>
            <a:r>
              <a:rPr lang="en-US" i="1" dirty="0" err="1" smtClean="0"/>
              <a:t>Willian</a:t>
            </a:r>
            <a:r>
              <a:rPr lang="en-US" i="1" dirty="0" smtClean="0"/>
              <a:t> </a:t>
            </a:r>
            <a:r>
              <a:rPr lang="en-US" i="1" dirty="0"/>
              <a:t>Perkins </a:t>
            </a:r>
            <a:r>
              <a:rPr lang="en-US" dirty="0" smtClean="0"/>
              <a:t>1856).</a:t>
            </a:r>
          </a:p>
          <a:p>
            <a:pPr lvl="0" algn="just"/>
            <a:endParaRPr lang="en-US" dirty="0" smtClean="0"/>
          </a:p>
          <a:p>
            <a:pPr lvl="0" algn="just"/>
            <a:r>
              <a:rPr lang="en-US" dirty="0" smtClean="0"/>
              <a:t>Manufacture </a:t>
            </a:r>
            <a:r>
              <a:rPr lang="en-US" dirty="0"/>
              <a:t>of </a:t>
            </a:r>
            <a:r>
              <a:rPr lang="en-US" b="1" dirty="0"/>
              <a:t>aspirin</a:t>
            </a:r>
            <a:r>
              <a:rPr lang="en-US" dirty="0"/>
              <a:t> (acetyl salicylate) </a:t>
            </a:r>
            <a:r>
              <a:rPr lang="en-US" dirty="0" smtClean="0"/>
              <a:t>(1899)</a:t>
            </a:r>
            <a:endParaRPr lang="en-GB" dirty="0" smtClean="0"/>
          </a:p>
          <a:p>
            <a:pPr lvl="0" algn="just"/>
            <a:endParaRPr lang="en-GB" dirty="0"/>
          </a:p>
          <a:p>
            <a:pPr lvl="0" algn="just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1603" y="1735138"/>
            <a:ext cx="2081298" cy="21556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012" y="4561193"/>
            <a:ext cx="2019711" cy="16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ORGANIC CHEMISTRY: Introduction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55488" cy="4351338"/>
          </a:xfrm>
        </p:spPr>
        <p:txBody>
          <a:bodyPr>
            <a:noAutofit/>
          </a:bodyPr>
          <a:lstStyle/>
          <a:p>
            <a:r>
              <a:rPr lang="en-US" sz="3200" dirty="0" smtClean="0"/>
              <a:t>Today Organic chemistry is better understood </a:t>
            </a:r>
          </a:p>
          <a:p>
            <a:r>
              <a:rPr lang="en-US" sz="3200" dirty="0" smtClean="0"/>
              <a:t>Org. Chem. is “The chemistry/study </a:t>
            </a:r>
            <a:r>
              <a:rPr lang="en-US" sz="3200" dirty="0"/>
              <a:t>of carbon </a:t>
            </a:r>
            <a:r>
              <a:rPr lang="en-US" sz="3200" dirty="0" smtClean="0"/>
              <a:t>(C) and </a:t>
            </a:r>
            <a:r>
              <a:rPr lang="en-US" sz="3200" dirty="0"/>
              <a:t>its </a:t>
            </a:r>
            <a:r>
              <a:rPr lang="en-US" sz="3200" dirty="0" smtClean="0"/>
              <a:t>compounds”</a:t>
            </a:r>
          </a:p>
          <a:p>
            <a:pPr lvl="1"/>
            <a:r>
              <a:rPr lang="en-US" sz="2800" dirty="0" smtClean="0"/>
              <a:t>Also called “Chemistry </a:t>
            </a:r>
            <a:r>
              <a:rPr lang="en-US" sz="2800" dirty="0"/>
              <a:t>of L</a:t>
            </a:r>
            <a:r>
              <a:rPr lang="en-US" sz="2800" dirty="0" smtClean="0"/>
              <a:t>ife”</a:t>
            </a:r>
          </a:p>
          <a:p>
            <a:pPr lvl="1"/>
            <a:r>
              <a:rPr lang="en-GB" sz="2800" b="1" dirty="0" smtClean="0"/>
              <a:t>Reason:</a:t>
            </a:r>
            <a:r>
              <a:rPr lang="en-GB" sz="2800" dirty="0" smtClean="0"/>
              <a:t> Lots of compounds found in biological systems are studied</a:t>
            </a:r>
          </a:p>
          <a:p>
            <a:r>
              <a:rPr lang="en-GB" sz="3200" dirty="0" smtClean="0"/>
              <a:t>Every organic compound contains carbon</a:t>
            </a:r>
          </a:p>
          <a:p>
            <a:r>
              <a:rPr lang="en-GB" sz="3200" dirty="0" smtClean="0"/>
              <a:t>However, not </a:t>
            </a:r>
            <a:r>
              <a:rPr lang="en-GB" sz="3200" dirty="0" smtClean="0"/>
              <a:t>all compounds containing carbon are ‘Organic’ e.g. CO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, HCO</a:t>
            </a:r>
            <a:r>
              <a:rPr lang="en-GB" sz="3200" baseline="-25000" dirty="0" smtClean="0"/>
              <a:t>3</a:t>
            </a:r>
            <a:r>
              <a:rPr lang="en-GB" sz="3200" dirty="0"/>
              <a:t> </a:t>
            </a:r>
            <a:r>
              <a:rPr lang="en-GB" sz="3200" dirty="0" smtClean="0"/>
              <a:t>etc.</a:t>
            </a:r>
            <a:endParaRPr lang="en-GB" sz="3200" baseline="-25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74" y="1109163"/>
            <a:ext cx="2847974" cy="16001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73" y="2730793"/>
            <a:ext cx="2847973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73" y="4488561"/>
            <a:ext cx="2847973" cy="19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6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ORGANIC CHEMISTRY: Introduction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Organic Chemistry Studies…</a:t>
            </a:r>
          </a:p>
          <a:p>
            <a:pPr lvl="1"/>
            <a:r>
              <a:rPr lang="en-US" sz="2800" dirty="0" smtClean="0"/>
              <a:t>Hydrocarbons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Biomolecules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Organometallics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Petrochemicals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Natural products, </a:t>
            </a:r>
            <a:r>
              <a:rPr lang="en-US" sz="2800" dirty="0" err="1" smtClean="0"/>
              <a:t>etc</a:t>
            </a:r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74" y="1109163"/>
            <a:ext cx="2847974" cy="1600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73" y="2730793"/>
            <a:ext cx="2847973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73" y="4488561"/>
            <a:ext cx="2847973" cy="1919512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132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1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BIOMOLECULES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293273" cy="4351338"/>
          </a:xfrm>
        </p:spPr>
        <p:txBody>
          <a:bodyPr>
            <a:noAutofit/>
          </a:bodyPr>
          <a:lstStyle/>
          <a:p>
            <a:r>
              <a:rPr lang="en-GB" sz="3200" dirty="0" smtClean="0"/>
              <a:t>There are FOUR (4) classes of biomolecules</a:t>
            </a:r>
          </a:p>
          <a:p>
            <a:endParaRPr lang="en-GB" sz="3200" dirty="0"/>
          </a:p>
          <a:p>
            <a:pPr lvl="1"/>
            <a:r>
              <a:rPr lang="en-GB" sz="2800" b="1" dirty="0" smtClean="0"/>
              <a:t>Carbohydrates</a:t>
            </a:r>
            <a:r>
              <a:rPr lang="en-GB" sz="2800" dirty="0"/>
              <a:t> </a:t>
            </a:r>
            <a:r>
              <a:rPr lang="en-GB" sz="2800" dirty="0" smtClean="0"/>
              <a:t>(Glucose, sucrose, starch, chitin)</a:t>
            </a:r>
          </a:p>
          <a:p>
            <a:pPr lvl="1"/>
            <a:endParaRPr lang="en-GB" sz="2800" dirty="0"/>
          </a:p>
          <a:p>
            <a:pPr lvl="1"/>
            <a:r>
              <a:rPr lang="en-GB" sz="2800" b="1" dirty="0" smtClean="0"/>
              <a:t>Proteins</a:t>
            </a:r>
            <a:r>
              <a:rPr lang="en-GB" sz="2800" dirty="0" smtClean="0"/>
              <a:t>(Enzymes, receptors, antibodies, skin, hair)</a:t>
            </a:r>
          </a:p>
          <a:p>
            <a:pPr lvl="1"/>
            <a:endParaRPr lang="en-GB" sz="2800" dirty="0"/>
          </a:p>
          <a:p>
            <a:pPr lvl="1"/>
            <a:r>
              <a:rPr lang="en-GB" sz="2800" b="1" dirty="0" smtClean="0"/>
              <a:t>Lipids </a:t>
            </a:r>
            <a:r>
              <a:rPr lang="en-GB" sz="2800" dirty="0" smtClean="0"/>
              <a:t>(Fats, oils, phospholipids, steroids)</a:t>
            </a:r>
          </a:p>
          <a:p>
            <a:pPr lvl="1"/>
            <a:endParaRPr lang="en-GB" sz="2800" dirty="0"/>
          </a:p>
          <a:p>
            <a:pPr lvl="1"/>
            <a:r>
              <a:rPr lang="en-GB" sz="2800" b="1" dirty="0" smtClean="0"/>
              <a:t>Nucleic acids </a:t>
            </a:r>
            <a:r>
              <a:rPr lang="en-GB" sz="2800" dirty="0" smtClean="0"/>
              <a:t>(RNA, DNA)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4" name="Picture 13" descr="C:\Users\USER\Documents\Ebuka\Bingham University\Semester 2\CHM 206\images\download (7)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72" y="1101810"/>
            <a:ext cx="2503544" cy="107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092" y="4853994"/>
            <a:ext cx="2583224" cy="15257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165745" y="2065922"/>
            <a:ext cx="750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Sucrose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9372738" y="479209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DNA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062" y="3726990"/>
            <a:ext cx="2505254" cy="6433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8772" y="2477812"/>
            <a:ext cx="2215028" cy="1158188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9269" y="0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37359" y="427777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Lipid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55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22749</TotalTime>
  <Words>1748</Words>
  <Application>Microsoft Office PowerPoint</Application>
  <PresentationFormat>Widescreen</PresentationFormat>
  <Paragraphs>373</Paragraphs>
  <Slides>35</Slides>
  <Notes>33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Comic Sans MS</vt:lpstr>
      <vt:lpstr>Office Theme</vt:lpstr>
      <vt:lpstr>CHM 103  ORGANIC CHEMSTRY I</vt:lpstr>
      <vt:lpstr>COURSE CONTENT</vt:lpstr>
      <vt:lpstr>LECTURE I</vt:lpstr>
      <vt:lpstr>ORG. CHEM.: A HISTORICAL PERSPECTIVE</vt:lpstr>
      <vt:lpstr>A HISTORICAL PERSPECTIVE: Vitality</vt:lpstr>
      <vt:lpstr>THEORY OF VITALITY DEBUNKED</vt:lpstr>
      <vt:lpstr>ORGANIC CHEMISTRY: Introduction</vt:lpstr>
      <vt:lpstr>ORGANIC CHEMISTRY: Introduction</vt:lpstr>
      <vt:lpstr>BIOMOLECULES</vt:lpstr>
      <vt:lpstr>BIOMOLECULES</vt:lpstr>
      <vt:lpstr>WHY IS CARBON SO SPECIAL</vt:lpstr>
      <vt:lpstr>PowerPoint Presentation</vt:lpstr>
      <vt:lpstr>CLASSIFICATION OF ORGANIC COMPOUNDS</vt:lpstr>
      <vt:lpstr>HYDROCARBONS</vt:lpstr>
      <vt:lpstr>TUTORIAL II: Classification of Org Cmpds </vt:lpstr>
      <vt:lpstr>WHAT MAKES A COMPOUND AROMATIC?</vt:lpstr>
      <vt:lpstr>PowerPoint Presentation</vt:lpstr>
      <vt:lpstr>CONDITIONS FOR AROMATICITY</vt:lpstr>
      <vt:lpstr>FLASHBACK</vt:lpstr>
      <vt:lpstr>PowerPoint Presentation</vt:lpstr>
      <vt:lpstr>CHM 103  ORGANIC CHEMSTRY I</vt:lpstr>
      <vt:lpstr>LECTURE III</vt:lpstr>
      <vt:lpstr>OBJECTIVES: At the end, you should be able to…</vt:lpstr>
      <vt:lpstr>BONDING IN ORGANIC MOLECULES</vt:lpstr>
      <vt:lpstr>IONIC BONDING</vt:lpstr>
      <vt:lpstr>COVALENT BONDING</vt:lpstr>
      <vt:lpstr>COVALENT BONDING</vt:lpstr>
      <vt:lpstr>POLAR COVALENT BONDING</vt:lpstr>
      <vt:lpstr>POLAR COVALENT BONDING</vt:lpstr>
      <vt:lpstr>POLAR COVALENT vs NON-POLAR COVALENT</vt:lpstr>
      <vt:lpstr>POLAR COVALENT vs NON-POLAR COVALENT</vt:lpstr>
      <vt:lpstr>HYDROGEN BONDING</vt:lpstr>
      <vt:lpstr>OTHER INTERMOLECULAR BOND TYPES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CHM 103 (ORGANIC CHEMSTRY I)  Introduction, Overview and Laboratory Safety Guidelines</dc:title>
  <dc:creator>Ebukah Joseph</dc:creator>
  <cp:lastModifiedBy>Ebukah Joseph</cp:lastModifiedBy>
  <cp:revision>276</cp:revision>
  <dcterms:created xsi:type="dcterms:W3CDTF">2018-10-22T16:33:08Z</dcterms:created>
  <dcterms:modified xsi:type="dcterms:W3CDTF">2021-02-11T13:21:17Z</dcterms:modified>
</cp:coreProperties>
</file>